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4" r:id="rId2"/>
  </p:sldMasterIdLst>
  <p:notesMasterIdLst>
    <p:notesMasterId r:id="rId20"/>
  </p:notesMasterIdLst>
  <p:sldIdLst>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102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91" d="100"/>
          <a:sy n="91" d="100"/>
        </p:scale>
        <p:origin x="90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1DA88-E555-4946-B9A2-2579399D7CF4}" type="datetimeFigureOut">
              <a:rPr lang="en-US" smtClean="0"/>
              <a:t>3/24/2017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F0D383-9B97-4F5E-BDDF-A80C065EB761}" type="slidenum">
              <a:rPr lang="en-US" smtClean="0"/>
              <a:t>‹#›</a:t>
            </a:fld>
            <a:endParaRPr lang="en-US" dirty="0"/>
          </a:p>
        </p:txBody>
      </p:sp>
    </p:spTree>
    <p:extLst>
      <p:ext uri="{BB962C8B-B14F-4D97-AF65-F5344CB8AC3E}">
        <p14:creationId xmlns:p14="http://schemas.microsoft.com/office/powerpoint/2010/main" val="319812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changes</a:t>
            </a:r>
          </a:p>
        </p:txBody>
      </p:sp>
      <p:sp>
        <p:nvSpPr>
          <p:cNvPr id="4" name="Slide Number Placeholder 3"/>
          <p:cNvSpPr>
            <a:spLocks noGrp="1"/>
          </p:cNvSpPr>
          <p:nvPr>
            <p:ph type="sldNum" sz="quarter" idx="10"/>
          </p:nvPr>
        </p:nvSpPr>
        <p:spPr/>
        <p:txBody>
          <a:bodyPr/>
          <a:lstStyle/>
          <a:p>
            <a:fld id="{52F0D383-9B97-4F5E-BDDF-A80C065EB761}" type="slidenum">
              <a:rPr lang="en-US" smtClean="0"/>
              <a:t>1</a:t>
            </a:fld>
            <a:endParaRPr lang="en-US" dirty="0"/>
          </a:p>
        </p:txBody>
      </p:sp>
    </p:spTree>
    <p:extLst>
      <p:ext uri="{BB962C8B-B14F-4D97-AF65-F5344CB8AC3E}">
        <p14:creationId xmlns:p14="http://schemas.microsoft.com/office/powerpoint/2010/main" val="3959569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have the one monitor and rotate each screen within the monitor?</a:t>
            </a:r>
          </a:p>
          <a:p>
            <a:endParaRPr lang="en-US" dirty="0"/>
          </a:p>
        </p:txBody>
      </p:sp>
      <p:sp>
        <p:nvSpPr>
          <p:cNvPr id="4" name="Slide Number Placeholder 3"/>
          <p:cNvSpPr>
            <a:spLocks noGrp="1"/>
          </p:cNvSpPr>
          <p:nvPr>
            <p:ph type="sldNum" sz="quarter" idx="10"/>
          </p:nvPr>
        </p:nvSpPr>
        <p:spPr/>
        <p:txBody>
          <a:bodyPr/>
          <a:lstStyle/>
          <a:p>
            <a:fld id="{52F0D383-9B97-4F5E-BDDF-A80C065EB761}" type="slidenum">
              <a:rPr lang="en-US" smtClean="0"/>
              <a:t>12</a:t>
            </a:fld>
            <a:endParaRPr lang="en-US" dirty="0"/>
          </a:p>
        </p:txBody>
      </p:sp>
    </p:spTree>
    <p:extLst>
      <p:ext uri="{BB962C8B-B14F-4D97-AF65-F5344CB8AC3E}">
        <p14:creationId xmlns:p14="http://schemas.microsoft.com/office/powerpoint/2010/main" val="129763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0D383-9B97-4F5E-BDDF-A80C065EB761}" type="slidenum">
              <a:rPr lang="en-US" smtClean="0"/>
              <a:t>15</a:t>
            </a:fld>
            <a:endParaRPr lang="en-US" dirty="0"/>
          </a:p>
        </p:txBody>
      </p:sp>
    </p:spTree>
    <p:extLst>
      <p:ext uri="{BB962C8B-B14F-4D97-AF65-F5344CB8AC3E}">
        <p14:creationId xmlns:p14="http://schemas.microsoft.com/office/powerpoint/2010/main" val="1734536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0D383-9B97-4F5E-BDDF-A80C065EB761}" type="slidenum">
              <a:rPr lang="en-US" smtClean="0"/>
              <a:t>16</a:t>
            </a:fld>
            <a:endParaRPr lang="en-US" dirty="0"/>
          </a:p>
        </p:txBody>
      </p:sp>
    </p:spTree>
    <p:extLst>
      <p:ext uri="{BB962C8B-B14F-4D97-AF65-F5344CB8AC3E}">
        <p14:creationId xmlns:p14="http://schemas.microsoft.com/office/powerpoint/2010/main" val="2996987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0D383-9B97-4F5E-BDDF-A80C065EB761}" type="slidenum">
              <a:rPr lang="en-US" smtClean="0"/>
              <a:t>17</a:t>
            </a:fld>
            <a:endParaRPr lang="en-US" dirty="0"/>
          </a:p>
        </p:txBody>
      </p:sp>
    </p:spTree>
    <p:extLst>
      <p:ext uri="{BB962C8B-B14F-4D97-AF65-F5344CB8AC3E}">
        <p14:creationId xmlns:p14="http://schemas.microsoft.com/office/powerpoint/2010/main" val="4059720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0D383-9B97-4F5E-BDDF-A80C065EB761}" type="slidenum">
              <a:rPr lang="en-US" smtClean="0"/>
              <a:t>3</a:t>
            </a:fld>
            <a:endParaRPr lang="en-US" dirty="0"/>
          </a:p>
        </p:txBody>
      </p:sp>
    </p:spTree>
    <p:extLst>
      <p:ext uri="{BB962C8B-B14F-4D97-AF65-F5344CB8AC3E}">
        <p14:creationId xmlns:p14="http://schemas.microsoft.com/office/powerpoint/2010/main" val="4061760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changes</a:t>
            </a:r>
          </a:p>
        </p:txBody>
      </p:sp>
      <p:sp>
        <p:nvSpPr>
          <p:cNvPr id="4" name="Slide Number Placeholder 3"/>
          <p:cNvSpPr>
            <a:spLocks noGrp="1"/>
          </p:cNvSpPr>
          <p:nvPr>
            <p:ph type="sldNum" sz="quarter" idx="10"/>
          </p:nvPr>
        </p:nvSpPr>
        <p:spPr/>
        <p:txBody>
          <a:bodyPr/>
          <a:lstStyle/>
          <a:p>
            <a:fld id="{52F0D383-9B97-4F5E-BDDF-A80C065EB761}" type="slidenum">
              <a:rPr lang="en-US" smtClean="0"/>
              <a:t>4</a:t>
            </a:fld>
            <a:endParaRPr lang="en-US" dirty="0"/>
          </a:p>
        </p:txBody>
      </p:sp>
    </p:spTree>
    <p:extLst>
      <p:ext uri="{BB962C8B-B14F-4D97-AF65-F5344CB8AC3E}">
        <p14:creationId xmlns:p14="http://schemas.microsoft.com/office/powerpoint/2010/main" val="2665379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0D383-9B97-4F5E-BDDF-A80C065EB761}" type="slidenum">
              <a:rPr lang="en-US" smtClean="0"/>
              <a:t>5</a:t>
            </a:fld>
            <a:endParaRPr lang="en-US" dirty="0"/>
          </a:p>
        </p:txBody>
      </p:sp>
    </p:spTree>
    <p:extLst>
      <p:ext uri="{BB962C8B-B14F-4D97-AF65-F5344CB8AC3E}">
        <p14:creationId xmlns:p14="http://schemas.microsoft.com/office/powerpoint/2010/main" val="1394561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0D383-9B97-4F5E-BDDF-A80C065EB761}" type="slidenum">
              <a:rPr lang="en-US" smtClean="0"/>
              <a:t>7</a:t>
            </a:fld>
            <a:endParaRPr lang="en-US" dirty="0"/>
          </a:p>
        </p:txBody>
      </p:sp>
    </p:spTree>
    <p:extLst>
      <p:ext uri="{BB962C8B-B14F-4D97-AF65-F5344CB8AC3E}">
        <p14:creationId xmlns:p14="http://schemas.microsoft.com/office/powerpoint/2010/main" val="240317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0D383-9B97-4F5E-BDDF-A80C065EB761}" type="slidenum">
              <a:rPr lang="en-US" smtClean="0"/>
              <a:t>8</a:t>
            </a:fld>
            <a:endParaRPr lang="en-US" dirty="0"/>
          </a:p>
        </p:txBody>
      </p:sp>
    </p:spTree>
    <p:extLst>
      <p:ext uri="{BB962C8B-B14F-4D97-AF65-F5344CB8AC3E}">
        <p14:creationId xmlns:p14="http://schemas.microsoft.com/office/powerpoint/2010/main" val="129981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0D383-9B97-4F5E-BDDF-A80C065EB761}" type="slidenum">
              <a:rPr lang="en-US" smtClean="0"/>
              <a:t>9</a:t>
            </a:fld>
            <a:endParaRPr lang="en-US" dirty="0"/>
          </a:p>
        </p:txBody>
      </p:sp>
    </p:spTree>
    <p:extLst>
      <p:ext uri="{BB962C8B-B14F-4D97-AF65-F5344CB8AC3E}">
        <p14:creationId xmlns:p14="http://schemas.microsoft.com/office/powerpoint/2010/main" val="821849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endParaRPr lang="en-US" dirty="0"/>
          </a:p>
        </p:txBody>
      </p:sp>
      <p:sp>
        <p:nvSpPr>
          <p:cNvPr id="4" name="Slide Number Placeholder 3"/>
          <p:cNvSpPr>
            <a:spLocks noGrp="1"/>
          </p:cNvSpPr>
          <p:nvPr>
            <p:ph type="sldNum" sz="quarter" idx="10"/>
          </p:nvPr>
        </p:nvSpPr>
        <p:spPr/>
        <p:txBody>
          <a:bodyPr/>
          <a:lstStyle/>
          <a:p>
            <a:fld id="{52F0D383-9B97-4F5E-BDDF-A80C065EB761}" type="slidenum">
              <a:rPr lang="en-US" smtClean="0"/>
              <a:t>10</a:t>
            </a:fld>
            <a:endParaRPr lang="en-US" dirty="0"/>
          </a:p>
        </p:txBody>
      </p:sp>
    </p:spTree>
    <p:extLst>
      <p:ext uri="{BB962C8B-B14F-4D97-AF65-F5344CB8AC3E}">
        <p14:creationId xmlns:p14="http://schemas.microsoft.com/office/powerpoint/2010/main" val="3075334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0D383-9B97-4F5E-BDDF-A80C065EB761}" type="slidenum">
              <a:rPr lang="en-US" smtClean="0"/>
              <a:t>11</a:t>
            </a:fld>
            <a:endParaRPr lang="en-US" dirty="0"/>
          </a:p>
        </p:txBody>
      </p:sp>
    </p:spTree>
    <p:extLst>
      <p:ext uri="{BB962C8B-B14F-4D97-AF65-F5344CB8AC3E}">
        <p14:creationId xmlns:p14="http://schemas.microsoft.com/office/powerpoint/2010/main" val="998407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template without imag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57324" y="3844654"/>
            <a:ext cx="8289526" cy="953194"/>
          </a:xfrm>
          <a:prstGeom prst="rect">
            <a:avLst/>
          </a:prstGeom>
        </p:spPr>
        <p:txBody>
          <a:bodyPr anchor="b"/>
          <a:lstStyle>
            <a:lvl1pPr algn="l">
              <a:defRPr sz="2800" b="1" cap="all" baseline="0">
                <a:latin typeface="Arial" panose="020B0604020202020204" pitchFamily="34" charset="0"/>
                <a:cs typeface="Arial" panose="020B0604020202020204" pitchFamily="34" charset="0"/>
              </a:defRPr>
            </a:lvl1pPr>
          </a:lstStyle>
          <a:p>
            <a:r>
              <a:rPr lang="en-US" dirty="0"/>
              <a:t>NAME OF</a:t>
            </a:r>
            <a:br>
              <a:rPr lang="en-US" dirty="0"/>
            </a:br>
            <a:r>
              <a:rPr lang="en-US" dirty="0"/>
              <a:t>PRESENTATION</a:t>
            </a:r>
          </a:p>
        </p:txBody>
      </p:sp>
      <p:sp>
        <p:nvSpPr>
          <p:cNvPr id="6" name="Text Placeholder 15"/>
          <p:cNvSpPr>
            <a:spLocks noGrp="1"/>
          </p:cNvSpPr>
          <p:nvPr>
            <p:ph type="body" sz="quarter" idx="11" hasCustomPrompt="1"/>
          </p:nvPr>
        </p:nvSpPr>
        <p:spPr>
          <a:xfrm>
            <a:off x="357324" y="4903728"/>
            <a:ext cx="8289526" cy="350197"/>
          </a:xfrm>
          <a:prstGeom prst="rect">
            <a:avLst/>
          </a:prstGeom>
        </p:spPr>
        <p:txBody>
          <a:bodyPr anchor="b"/>
          <a:lstStyle>
            <a:lvl1pPr>
              <a:defRPr sz="2000" b="0" cap="all" baseline="0">
                <a:solidFill>
                  <a:schemeClr val="tx1">
                    <a:lumMod val="50000"/>
                    <a:lumOff val="50000"/>
                  </a:schemeClr>
                </a:solidFill>
              </a:defRPr>
            </a:lvl1pPr>
          </a:lstStyle>
          <a:p>
            <a:pPr lvl="0"/>
            <a:r>
              <a:rPr lang="en-US" dirty="0"/>
              <a:t>PRESENTERS NAME</a:t>
            </a:r>
          </a:p>
        </p:txBody>
      </p:sp>
      <p:sp>
        <p:nvSpPr>
          <p:cNvPr id="7" name="Text Placeholder 15"/>
          <p:cNvSpPr>
            <a:spLocks noGrp="1"/>
          </p:cNvSpPr>
          <p:nvPr>
            <p:ph type="body" sz="quarter" idx="12" hasCustomPrompt="1"/>
          </p:nvPr>
        </p:nvSpPr>
        <p:spPr>
          <a:xfrm>
            <a:off x="357324" y="5253926"/>
            <a:ext cx="8289526" cy="317716"/>
          </a:xfrm>
          <a:prstGeom prst="rect">
            <a:avLst/>
          </a:prstGeom>
        </p:spPr>
        <p:txBody>
          <a:bodyPr/>
          <a:lstStyle>
            <a:lvl1pPr>
              <a:defRPr sz="1400" b="0">
                <a:solidFill>
                  <a:schemeClr val="tx1">
                    <a:lumMod val="50000"/>
                    <a:lumOff val="50000"/>
                  </a:schemeClr>
                </a:solidFill>
              </a:defRPr>
            </a:lvl1pPr>
          </a:lstStyle>
          <a:p>
            <a:pPr lvl="0"/>
            <a:r>
              <a:rPr lang="en-US" dirty="0"/>
              <a:t>Title</a:t>
            </a:r>
          </a:p>
        </p:txBody>
      </p:sp>
    </p:spTree>
    <p:extLst>
      <p:ext uri="{BB962C8B-B14F-4D97-AF65-F5344CB8AC3E}">
        <p14:creationId xmlns:p14="http://schemas.microsoft.com/office/powerpoint/2010/main" val="64012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template with image">
    <p:spTree>
      <p:nvGrpSpPr>
        <p:cNvPr id="1" name=""/>
        <p:cNvGrpSpPr/>
        <p:nvPr/>
      </p:nvGrpSpPr>
      <p:grpSpPr>
        <a:xfrm>
          <a:off x="0" y="0"/>
          <a:ext cx="0" cy="0"/>
          <a:chOff x="0" y="0"/>
          <a:chExt cx="0" cy="0"/>
        </a:xfrm>
      </p:grpSpPr>
      <p:sp>
        <p:nvSpPr>
          <p:cNvPr id="2" name="Rectangle 1"/>
          <p:cNvSpPr/>
          <p:nvPr userDrawn="1"/>
        </p:nvSpPr>
        <p:spPr>
          <a:xfrm>
            <a:off x="0" y="0"/>
            <a:ext cx="9144000" cy="3200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Place image here</a:t>
            </a:r>
          </a:p>
          <a:p>
            <a:pPr algn="ctr"/>
            <a:r>
              <a:rPr lang="en-US" dirty="0">
                <a:solidFill>
                  <a:schemeClr val="tx1"/>
                </a:solidFill>
              </a:rPr>
              <a:t>(10” x 3.5”)</a:t>
            </a:r>
          </a:p>
        </p:txBody>
      </p:sp>
      <p:sp>
        <p:nvSpPr>
          <p:cNvPr id="6" name="Title 1"/>
          <p:cNvSpPr>
            <a:spLocks noGrp="1"/>
          </p:cNvSpPr>
          <p:nvPr>
            <p:ph type="ctrTitle" hasCustomPrompt="1"/>
          </p:nvPr>
        </p:nvSpPr>
        <p:spPr>
          <a:xfrm>
            <a:off x="357324" y="3844654"/>
            <a:ext cx="8289526" cy="953194"/>
          </a:xfrm>
          <a:prstGeom prst="rect">
            <a:avLst/>
          </a:prstGeom>
        </p:spPr>
        <p:txBody>
          <a:bodyPr anchor="b"/>
          <a:lstStyle>
            <a:lvl1pPr algn="l">
              <a:defRPr sz="2800" b="1" cap="all" baseline="0">
                <a:latin typeface="Arial" panose="020B0604020202020204" pitchFamily="34" charset="0"/>
                <a:cs typeface="Arial" panose="020B0604020202020204" pitchFamily="34" charset="0"/>
              </a:defRPr>
            </a:lvl1pPr>
          </a:lstStyle>
          <a:p>
            <a:r>
              <a:rPr lang="en-US" dirty="0"/>
              <a:t>NAME OF</a:t>
            </a:r>
            <a:br>
              <a:rPr lang="en-US" dirty="0"/>
            </a:br>
            <a:r>
              <a:rPr lang="en-US" dirty="0"/>
              <a:t>PRESENTATION</a:t>
            </a:r>
          </a:p>
        </p:txBody>
      </p:sp>
      <p:sp>
        <p:nvSpPr>
          <p:cNvPr id="7" name="Text Placeholder 15"/>
          <p:cNvSpPr>
            <a:spLocks noGrp="1"/>
          </p:cNvSpPr>
          <p:nvPr>
            <p:ph type="body" sz="quarter" idx="11" hasCustomPrompt="1"/>
          </p:nvPr>
        </p:nvSpPr>
        <p:spPr>
          <a:xfrm>
            <a:off x="357324" y="4903728"/>
            <a:ext cx="8289526" cy="350197"/>
          </a:xfrm>
          <a:prstGeom prst="rect">
            <a:avLst/>
          </a:prstGeom>
        </p:spPr>
        <p:txBody>
          <a:bodyPr anchor="b"/>
          <a:lstStyle>
            <a:lvl1pPr>
              <a:defRPr sz="2000" b="0" cap="all" baseline="0">
                <a:solidFill>
                  <a:schemeClr val="tx1">
                    <a:lumMod val="50000"/>
                    <a:lumOff val="50000"/>
                  </a:schemeClr>
                </a:solidFill>
              </a:defRPr>
            </a:lvl1pPr>
          </a:lstStyle>
          <a:p>
            <a:pPr lvl="0"/>
            <a:r>
              <a:rPr lang="en-US" dirty="0"/>
              <a:t>PRESENTERS NAME</a:t>
            </a:r>
          </a:p>
        </p:txBody>
      </p:sp>
      <p:sp>
        <p:nvSpPr>
          <p:cNvPr id="8" name="Text Placeholder 15"/>
          <p:cNvSpPr>
            <a:spLocks noGrp="1"/>
          </p:cNvSpPr>
          <p:nvPr>
            <p:ph type="body" sz="quarter" idx="12" hasCustomPrompt="1"/>
          </p:nvPr>
        </p:nvSpPr>
        <p:spPr>
          <a:xfrm>
            <a:off x="357324" y="5253926"/>
            <a:ext cx="8289526" cy="317716"/>
          </a:xfrm>
          <a:prstGeom prst="rect">
            <a:avLst/>
          </a:prstGeom>
        </p:spPr>
        <p:txBody>
          <a:bodyPr/>
          <a:lstStyle>
            <a:lvl1pPr>
              <a:defRPr sz="1400" b="0">
                <a:solidFill>
                  <a:schemeClr val="tx1">
                    <a:lumMod val="50000"/>
                    <a:lumOff val="50000"/>
                  </a:schemeClr>
                </a:solidFill>
              </a:defRPr>
            </a:lvl1pPr>
          </a:lstStyle>
          <a:p>
            <a:pPr lvl="0"/>
            <a:r>
              <a:rPr lang="en-US" dirty="0"/>
              <a:t>Title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961"/>
            <a:ext cx="9144000" cy="3219316"/>
          </a:xfrm>
          <a:prstGeom prst="rect">
            <a:avLst/>
          </a:prstGeom>
        </p:spPr>
      </p:pic>
    </p:spTree>
    <p:extLst>
      <p:ext uri="{BB962C8B-B14F-4D97-AF65-F5344CB8AC3E}">
        <p14:creationId xmlns:p14="http://schemas.microsoft.com/office/powerpoint/2010/main" val="3193109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le and two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7"/>
          <p:cNvSpPr>
            <a:spLocks noGrp="1"/>
          </p:cNvSpPr>
          <p:nvPr>
            <p:ph sz="quarter" idx="10"/>
          </p:nvPr>
        </p:nvSpPr>
        <p:spPr>
          <a:xfrm>
            <a:off x="35401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7"/>
          <p:cNvSpPr>
            <a:spLocks noGrp="1"/>
          </p:cNvSpPr>
          <p:nvPr>
            <p:ph sz="quarter" idx="11"/>
          </p:nvPr>
        </p:nvSpPr>
        <p:spPr>
          <a:xfrm>
            <a:off x="4693538"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1324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51667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354013" y="958850"/>
            <a:ext cx="832802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9848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336" userDrawn="1">
          <p15:clr>
            <a:srgbClr val="FBAE40"/>
          </p15:clr>
        </p15:guide>
        <p15:guide id="4" orient="horz" pos="192" userDrawn="1">
          <p15:clr>
            <a:srgbClr val="FBAE40"/>
          </p15:clr>
        </p15:guide>
        <p15:guide id="5" pos="5472" userDrawn="1">
          <p15:clr>
            <a:srgbClr val="FBAE40"/>
          </p15:clr>
        </p15:guide>
        <p15:guide id="6" pos="288"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p:cNvSpPr/>
          <p:nvPr userDrawn="1"/>
        </p:nvSpPr>
        <p:spPr>
          <a:xfrm>
            <a:off x="0" y="3201708"/>
            <a:ext cx="9144000" cy="365760"/>
          </a:xfrm>
          <a:prstGeom prst="rect">
            <a:avLst/>
          </a:prstGeom>
          <a:solidFill>
            <a:srgbClr val="CF1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7" name="Straight Connector 26"/>
          <p:cNvCxnSpPr/>
          <p:nvPr userDrawn="1"/>
        </p:nvCxnSpPr>
        <p:spPr>
          <a:xfrm>
            <a:off x="464949" y="4840910"/>
            <a:ext cx="8221851"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userDrawn="1"/>
        </p:nvPicPr>
        <p:blipFill>
          <a:blip r:embed="rId4"/>
          <a:stretch>
            <a:fillRect/>
          </a:stretch>
        </p:blipFill>
        <p:spPr>
          <a:xfrm>
            <a:off x="4869892" y="6088814"/>
            <a:ext cx="3815975" cy="554845"/>
          </a:xfrm>
          <a:prstGeom prst="rect">
            <a:avLst/>
          </a:prstGeom>
        </p:spPr>
      </p:pic>
      <p:sp>
        <p:nvSpPr>
          <p:cNvPr id="8" name="Text Box 11"/>
          <p:cNvSpPr txBox="1">
            <a:spLocks noChangeArrowheads="1"/>
          </p:cNvSpPr>
          <p:nvPr userDrawn="1"/>
        </p:nvSpPr>
        <p:spPr bwMode="auto">
          <a:xfrm>
            <a:off x="443015" y="5752715"/>
            <a:ext cx="4015906" cy="723275"/>
          </a:xfrm>
          <a:prstGeom prst="rect">
            <a:avLst/>
          </a:prstGeom>
          <a:noFill/>
          <a:ln w="19050" algn="ctr">
            <a:solidFill>
              <a:srgbClr val="CF102D"/>
            </a:solidFill>
            <a:miter lim="800000"/>
            <a:headEnd/>
            <a:tailEnd/>
          </a:ln>
        </p:spPr>
        <p:txBody>
          <a:bodyPr wrap="square">
            <a:spAutoFit/>
          </a:bodyPr>
          <a:lstStyle/>
          <a:p>
            <a:pPr algn="ctr">
              <a:spcBef>
                <a:spcPts val="0"/>
              </a:spcBef>
            </a:pPr>
            <a:r>
              <a:rPr lang="en-US" sz="900" b="1" dirty="0"/>
              <a:t>NON-EXPORT CONTROLLED</a:t>
            </a:r>
          </a:p>
          <a:p>
            <a:pPr algn="ctr">
              <a:spcBef>
                <a:spcPts val="0"/>
              </a:spcBef>
            </a:pPr>
            <a:r>
              <a:rPr lang="en-US" sz="800" dirty="0">
                <a:solidFill>
                  <a:schemeClr val="tx1">
                    <a:lumMod val="50000"/>
                    <a:lumOff val="50000"/>
                  </a:schemeClr>
                </a:solidFill>
              </a:rPr>
              <a:t>THESE ITEM(S) / DATA HAVE BEEN REVIEWED IN ACCORDANCE WITH THE INTERNATIONAL TRAFFIC IN ARMS REGULATIONS (ITAR), 22 CFR PART 120.11, AND THE EXPORT ADMINISTRATION REGULATIONS (EAR), 15 CFR 734(3)(b)(3), AND MAY BE  RELEASED WITHOUT EXPORT RESTRICTIONS.</a:t>
            </a:r>
          </a:p>
        </p:txBody>
      </p:sp>
      <p:sp>
        <p:nvSpPr>
          <p:cNvPr id="9" name="Subtitle 2"/>
          <p:cNvSpPr txBox="1">
            <a:spLocks/>
          </p:cNvSpPr>
          <p:nvPr userDrawn="1"/>
        </p:nvSpPr>
        <p:spPr>
          <a:xfrm>
            <a:off x="1405862" y="6534024"/>
            <a:ext cx="2099500" cy="24240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900" b="1" dirty="0">
                <a:solidFill>
                  <a:srgbClr val="CF102D"/>
                </a:solidFill>
              </a:rPr>
              <a:t>HARRIS.COM  </a:t>
            </a:r>
            <a:r>
              <a:rPr lang="en-US" sz="900" b="1" dirty="0">
                <a:solidFill>
                  <a:schemeClr val="tx1"/>
                </a:solidFill>
              </a:rPr>
              <a:t>|</a:t>
            </a:r>
            <a:r>
              <a:rPr lang="en-US" sz="900" b="1" dirty="0">
                <a:solidFill>
                  <a:srgbClr val="CF102D"/>
                </a:solidFill>
              </a:rPr>
              <a:t>  #HARRISCORP</a:t>
            </a:r>
          </a:p>
        </p:txBody>
      </p:sp>
    </p:spTree>
    <p:extLst>
      <p:ext uri="{BB962C8B-B14F-4D97-AF65-F5344CB8AC3E}">
        <p14:creationId xmlns:p14="http://schemas.microsoft.com/office/powerpoint/2010/main" val="1277725289"/>
      </p:ext>
    </p:extLst>
  </p:cSld>
  <p:clrMap bg1="lt1" tx1="dk1" bg2="lt2" tx2="dk2" accent1="accent1" accent2="accent2" accent3="accent3" accent4="accent4" accent5="accent5" accent6="accent6" hlink="hlink" folHlink="folHlink"/>
  <p:sldLayoutIdLst>
    <p:sldLayoutId id="2147483686" r:id="rId1"/>
    <p:sldLayoutId id="21474836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9624"/>
            <a:ext cx="9143999" cy="365760"/>
          </a:xfrm>
          <a:prstGeom prst="rect">
            <a:avLst/>
          </a:prstGeom>
          <a:solidFill>
            <a:srgbClr val="CF1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E1126"/>
              </a:solidFill>
              <a:latin typeface="Arial" panose="020B0604020202020204" pitchFamily="34" charset="0"/>
              <a:cs typeface="Arial" panose="020B0604020202020204" pitchFamily="34" charset="0"/>
            </a:endParaRPr>
          </a:p>
        </p:txBody>
      </p:sp>
      <p:sp>
        <p:nvSpPr>
          <p:cNvPr id="8" name="Rectangle 30"/>
          <p:cNvSpPr txBox="1">
            <a:spLocks noChangeArrowheads="1"/>
          </p:cNvSpPr>
          <p:nvPr userDrawn="1"/>
        </p:nvSpPr>
        <p:spPr bwMode="auto">
          <a:xfrm>
            <a:off x="8394432" y="6536234"/>
            <a:ext cx="666750" cy="266700"/>
          </a:xfrm>
          <a:prstGeom prst="rect">
            <a:avLst/>
          </a:prstGeom>
          <a:noFill/>
          <a:ln w="9525">
            <a:noFill/>
            <a:miter lim="800000"/>
            <a:headEnd/>
            <a:tailEnd/>
          </a:ln>
          <a:effec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defRPr/>
            </a:pPr>
            <a:r>
              <a:rPr lang="en-US" sz="900" b="1" dirty="0">
                <a:solidFill>
                  <a:schemeClr val="bg1"/>
                </a:solidFill>
                <a:latin typeface="Arial" panose="020B0604020202020204" pitchFamily="34" charset="0"/>
                <a:cs typeface="Arial" panose="020B0604020202020204" pitchFamily="34" charset="0"/>
              </a:rPr>
              <a:t>|</a:t>
            </a:r>
            <a:r>
              <a:rPr lang="en-US" sz="900" dirty="0">
                <a:solidFill>
                  <a:schemeClr val="bg1"/>
                </a:solidFill>
                <a:latin typeface="Arial" panose="020B0604020202020204" pitchFamily="34" charset="0"/>
                <a:cs typeface="Arial" panose="020B0604020202020204" pitchFamily="34" charset="0"/>
              </a:rPr>
              <a:t> </a:t>
            </a:r>
            <a:fld id="{5C639030-093B-4E7D-A320-B8A4D3F5EC3B}" type="slidenum">
              <a:rPr lang="en-US" sz="900" smtClean="0">
                <a:solidFill>
                  <a:schemeClr val="bg1"/>
                </a:solidFill>
                <a:latin typeface="Arial" panose="020B0604020202020204" pitchFamily="34" charset="0"/>
                <a:cs typeface="Arial" panose="020B0604020202020204" pitchFamily="34" charset="0"/>
              </a:rPr>
              <a:pPr>
                <a:defRPr/>
              </a:pPr>
              <a:t>‹#›</a:t>
            </a:fld>
            <a:endParaRPr lang="en-US" sz="900" dirty="0">
              <a:solidFill>
                <a:schemeClr val="bg1"/>
              </a:solidFill>
              <a:latin typeface="Arial" panose="020B0604020202020204" pitchFamily="34" charset="0"/>
              <a:cs typeface="Arial" panose="020B0604020202020204" pitchFamily="34" charset="0"/>
            </a:endParaRPr>
          </a:p>
        </p:txBody>
      </p:sp>
      <p:sp>
        <p:nvSpPr>
          <p:cNvPr id="9" name="TextBox 7"/>
          <p:cNvSpPr txBox="1"/>
          <p:nvPr userDrawn="1"/>
        </p:nvSpPr>
        <p:spPr>
          <a:xfrm>
            <a:off x="6419283" y="6554168"/>
            <a:ext cx="2109330" cy="230832"/>
          </a:xfrm>
          <a:prstGeom prst="rect">
            <a:avLst/>
          </a:prstGeom>
          <a:noFill/>
        </p:spPr>
        <p:txBody>
          <a:bodyPr wrap="square"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a:r>
              <a:rPr lang="en-US" sz="900" dirty="0">
                <a:solidFill>
                  <a:schemeClr val="bg1"/>
                </a:solidFill>
                <a:latin typeface="+mn-lt"/>
              </a:rPr>
              <a:t>Avtec and Harris Solutions</a:t>
            </a:r>
            <a:endParaRPr lang="en-US" sz="900" dirty="0">
              <a:solidFill>
                <a:schemeClr val="bg1"/>
              </a:solidFill>
              <a:latin typeface="+mn-lt"/>
              <a:cs typeface="Arial" panose="020B0604020202020204" pitchFamily="34" charset="0"/>
            </a:endParaRPr>
          </a:p>
        </p:txBody>
      </p:sp>
      <p:sp>
        <p:nvSpPr>
          <p:cNvPr id="10" name="Text Placeholder 51"/>
          <p:cNvSpPr txBox="1">
            <a:spLocks/>
          </p:cNvSpPr>
          <p:nvPr userDrawn="1"/>
        </p:nvSpPr>
        <p:spPr>
          <a:xfrm>
            <a:off x="366200" y="6575097"/>
            <a:ext cx="3283651" cy="209903"/>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r>
              <a:rPr lang="en-US" sz="900" b="1" dirty="0">
                <a:solidFill>
                  <a:schemeClr val="bg1"/>
                </a:solidFill>
                <a:latin typeface="Arial" charset="0"/>
              </a:rPr>
              <a:t>Harris Proprietary Information</a:t>
            </a:r>
          </a:p>
          <a:p>
            <a:pPr algn="l"/>
            <a:r>
              <a:rPr lang="en-US" sz="900" b="1" dirty="0">
                <a:solidFill>
                  <a:schemeClr val="bg1"/>
                </a:solidFill>
                <a:latin typeface="Arial" charset="0"/>
              </a:rPr>
              <a:t>NON-Export Controlled</a:t>
            </a:r>
            <a:r>
              <a:rPr lang="en-US" sz="900" b="1" baseline="0" dirty="0">
                <a:solidFill>
                  <a:schemeClr val="bg1"/>
                </a:solidFill>
                <a:latin typeface="Arial" charset="0"/>
              </a:rPr>
              <a:t> </a:t>
            </a:r>
            <a:r>
              <a:rPr lang="en-US" sz="900" b="1" dirty="0">
                <a:solidFill>
                  <a:schemeClr val="bg1"/>
                </a:solidFill>
                <a:latin typeface="Arial" charset="0"/>
              </a:rPr>
              <a:t>Information</a:t>
            </a:r>
          </a:p>
        </p:txBody>
      </p:sp>
      <p:pic>
        <p:nvPicPr>
          <p:cNvPr id="11" name="Picture 10" descr="Harris_wR_2color.png"/>
          <p:cNvPicPr>
            <a:picLocks noChangeAspect="1"/>
          </p:cNvPicPr>
          <p:nvPr userDrawn="1"/>
        </p:nvPicPr>
        <p:blipFill>
          <a:blip r:embed="rId5" cstate="screen"/>
          <a:stretch>
            <a:fillRect/>
          </a:stretch>
        </p:blipFill>
        <p:spPr>
          <a:xfrm>
            <a:off x="7193280" y="295275"/>
            <a:ext cx="1519627" cy="397416"/>
          </a:xfrm>
          <a:prstGeom prst="rect">
            <a:avLst/>
          </a:prstGeom>
        </p:spPr>
      </p:pic>
      <p:cxnSp>
        <p:nvCxnSpPr>
          <p:cNvPr id="12" name="Straight Connector 11"/>
          <p:cNvCxnSpPr/>
          <p:nvPr userDrawn="1"/>
        </p:nvCxnSpPr>
        <p:spPr>
          <a:xfrm>
            <a:off x="0" y="814896"/>
            <a:ext cx="9144000" cy="0"/>
          </a:xfrm>
          <a:prstGeom prst="line">
            <a:avLst/>
          </a:prstGeom>
          <a:ln w="3175">
            <a:solidFill>
              <a:srgbClr val="A6A6A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163921"/>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5.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jp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8.emf"/><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5.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jp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5.xml"/><Relationship Id="rId6" Type="http://schemas.openxmlformats.org/officeDocument/2006/relationships/image" Target="../media/image8.tiff"/><Relationship Id="rId5" Type="http://schemas.openxmlformats.org/officeDocument/2006/relationships/image" Target="../media/image7.jpeg"/><Relationship Id="rId4" Type="http://schemas.openxmlformats.org/officeDocument/2006/relationships/image" Target="../media/image6.jp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1.jp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 Id="rId9"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Avtec and Harris Solutions</a:t>
            </a:r>
          </a:p>
        </p:txBody>
      </p:sp>
    </p:spTree>
    <p:extLst>
      <p:ext uri="{BB962C8B-B14F-4D97-AF65-F5344CB8AC3E}">
        <p14:creationId xmlns:p14="http://schemas.microsoft.com/office/powerpoint/2010/main" val="1779550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42" y="3181649"/>
            <a:ext cx="1724978" cy="1089651"/>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3356" y="3082189"/>
            <a:ext cx="2109654" cy="1582610"/>
          </a:xfrm>
          <a:prstGeom prst="rect">
            <a:avLst/>
          </a:prstGeom>
        </p:spPr>
      </p:pic>
      <p:sp>
        <p:nvSpPr>
          <p:cNvPr id="2" name="Title 1"/>
          <p:cNvSpPr>
            <a:spLocks noGrp="1"/>
          </p:cNvSpPr>
          <p:nvPr>
            <p:ph type="title"/>
          </p:nvPr>
        </p:nvSpPr>
        <p:spPr/>
        <p:txBody>
          <a:bodyPr>
            <a:normAutofit fontScale="90000"/>
          </a:bodyPr>
          <a:lstStyle/>
          <a:p>
            <a:r>
              <a:rPr lang="en-US" dirty="0"/>
              <a:t>A suite of Avtec dispatch solutions for Harris radio systems</a:t>
            </a:r>
          </a:p>
        </p:txBody>
      </p:sp>
      <p:sp>
        <p:nvSpPr>
          <p:cNvPr id="3" name="Content Placeholder 2"/>
          <p:cNvSpPr>
            <a:spLocks noGrp="1"/>
          </p:cNvSpPr>
          <p:nvPr>
            <p:ph sz="quarter" idx="10"/>
          </p:nvPr>
        </p:nvSpPr>
        <p:spPr/>
        <p:txBody>
          <a:bodyPr/>
          <a:lstStyle/>
          <a:p>
            <a:r>
              <a:rPr lang="en-US" dirty="0"/>
              <a:t>Fixed and mobile VoIP dispatch console solutions that integrate </a:t>
            </a:r>
            <a:br>
              <a:rPr lang="en-US" dirty="0"/>
            </a:br>
            <a:r>
              <a:rPr lang="en-US" dirty="0"/>
              <a:t>with Harris DMR and P25 conventional radio platforms</a:t>
            </a:r>
          </a:p>
        </p:txBody>
      </p:sp>
      <p:sp>
        <p:nvSpPr>
          <p:cNvPr id="9" name="TextBox 8"/>
          <p:cNvSpPr txBox="1"/>
          <p:nvPr/>
        </p:nvSpPr>
        <p:spPr>
          <a:xfrm>
            <a:off x="661768" y="4694048"/>
            <a:ext cx="1309254" cy="253916"/>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SCOUT</a:t>
            </a:r>
          </a:p>
        </p:txBody>
      </p:sp>
      <p:sp>
        <p:nvSpPr>
          <p:cNvPr id="10" name="TextBox 9"/>
          <p:cNvSpPr txBox="1"/>
          <p:nvPr/>
        </p:nvSpPr>
        <p:spPr>
          <a:xfrm>
            <a:off x="2885574" y="4694048"/>
            <a:ext cx="1712783" cy="253916"/>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MOBILE SCOUT</a:t>
            </a:r>
          </a:p>
        </p:txBody>
      </p:sp>
      <p:sp>
        <p:nvSpPr>
          <p:cNvPr id="11" name="TextBox 10"/>
          <p:cNvSpPr txBox="1"/>
          <p:nvPr/>
        </p:nvSpPr>
        <p:spPr>
          <a:xfrm>
            <a:off x="5533556" y="4694048"/>
            <a:ext cx="1309254" cy="253916"/>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RANGER</a:t>
            </a:r>
          </a:p>
        </p:txBody>
      </p:sp>
      <p:sp>
        <p:nvSpPr>
          <p:cNvPr id="12" name="TextBox 11"/>
          <p:cNvSpPr txBox="1"/>
          <p:nvPr/>
        </p:nvSpPr>
        <p:spPr>
          <a:xfrm>
            <a:off x="7537428" y="4694048"/>
            <a:ext cx="1309254" cy="253916"/>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MINI SIP</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1" y="3038295"/>
            <a:ext cx="2084150" cy="1608229"/>
          </a:xfrm>
          <a:prstGeom prst="rect">
            <a:avLst/>
          </a:prstGeom>
        </p:spPr>
      </p:pic>
      <p:cxnSp>
        <p:nvCxnSpPr>
          <p:cNvPr id="19" name="Straight Connector 18"/>
          <p:cNvCxnSpPr/>
          <p:nvPr/>
        </p:nvCxnSpPr>
        <p:spPr>
          <a:xfrm>
            <a:off x="2571561" y="2783460"/>
            <a:ext cx="0" cy="24880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988213" y="2783460"/>
            <a:ext cx="0" cy="24880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41775" y="2783460"/>
            <a:ext cx="0" cy="24880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37524" t="3743" r="39552" b="21637"/>
          <a:stretch/>
        </p:blipFill>
        <p:spPr>
          <a:xfrm>
            <a:off x="7823659" y="2919992"/>
            <a:ext cx="736794" cy="1598924"/>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6123" y="3125280"/>
            <a:ext cx="1713815" cy="1400175"/>
          </a:xfrm>
          <a:prstGeom prst="rect">
            <a:avLst/>
          </a:prstGeom>
        </p:spPr>
      </p:pic>
      <p:sp>
        <p:nvSpPr>
          <p:cNvPr id="4" name="TextBox 3"/>
          <p:cNvSpPr txBox="1"/>
          <p:nvPr/>
        </p:nvSpPr>
        <p:spPr>
          <a:xfrm>
            <a:off x="274320" y="4922256"/>
            <a:ext cx="2057400" cy="653256"/>
          </a:xfrm>
          <a:prstGeom prst="rect">
            <a:avLst/>
          </a:prstGeom>
        </p:spPr>
        <p:txBody>
          <a:bodyPr wrap="square" rtlCol="0" anchor="t">
            <a:spAutoFit/>
          </a:bodyPr>
          <a:lstStyle/>
          <a:p>
            <a:pPr algn="ctr">
              <a:lnSpc>
                <a:spcPct val="90000"/>
              </a:lnSpc>
            </a:pPr>
            <a:r>
              <a:rPr lang="en-US" sz="1350" dirty="0">
                <a:solidFill>
                  <a:schemeClr val="tx1">
                    <a:lumMod val="65000"/>
                    <a:lumOff val="35000"/>
                  </a:schemeClr>
                </a:solidFill>
                <a:latin typeface="Arial" panose="020B0604020202020204" pitchFamily="34" charset="0"/>
                <a:cs typeface="Arial" panose="020B0604020202020204" pitchFamily="34" charset="0"/>
              </a:rPr>
              <a:t>Fixed-location dispatch offers full-feature functionality</a:t>
            </a:r>
          </a:p>
        </p:txBody>
      </p:sp>
      <p:sp>
        <p:nvSpPr>
          <p:cNvPr id="17" name="TextBox 16"/>
          <p:cNvSpPr txBox="1"/>
          <p:nvPr/>
        </p:nvSpPr>
        <p:spPr>
          <a:xfrm>
            <a:off x="2743200" y="4922256"/>
            <a:ext cx="2057400" cy="466281"/>
          </a:xfrm>
          <a:prstGeom prst="rect">
            <a:avLst/>
          </a:prstGeom>
        </p:spPr>
        <p:txBody>
          <a:bodyPr wrap="square" rtlCol="0" anchor="t">
            <a:spAutoFit/>
          </a:bodyPr>
          <a:lstStyle/>
          <a:p>
            <a:pPr algn="ctr">
              <a:lnSpc>
                <a:spcPct val="90000"/>
              </a:lnSpc>
            </a:pPr>
            <a:r>
              <a:rPr lang="en-US" sz="1350" dirty="0">
                <a:solidFill>
                  <a:schemeClr val="tx1">
                    <a:lumMod val="65000"/>
                    <a:lumOff val="35000"/>
                  </a:schemeClr>
                </a:solidFill>
                <a:latin typeface="Arial" panose="020B0604020202020204" pitchFamily="34" charset="0"/>
                <a:cs typeface="Arial" panose="020B0604020202020204" pitchFamily="34" charset="0"/>
              </a:rPr>
              <a:t>Full-featured console for dispatch on the go</a:t>
            </a:r>
          </a:p>
        </p:txBody>
      </p:sp>
      <p:sp>
        <p:nvSpPr>
          <p:cNvPr id="18" name="TextBox 17"/>
          <p:cNvSpPr txBox="1"/>
          <p:nvPr/>
        </p:nvSpPr>
        <p:spPr>
          <a:xfrm>
            <a:off x="5164931" y="4922256"/>
            <a:ext cx="2057400" cy="466281"/>
          </a:xfrm>
          <a:prstGeom prst="rect">
            <a:avLst/>
          </a:prstGeom>
        </p:spPr>
        <p:txBody>
          <a:bodyPr wrap="square" rtlCol="0" anchor="t">
            <a:spAutoFit/>
          </a:bodyPr>
          <a:lstStyle/>
          <a:p>
            <a:pPr algn="ctr">
              <a:lnSpc>
                <a:spcPct val="90000"/>
              </a:lnSpc>
            </a:pPr>
            <a:r>
              <a:rPr lang="en-US" sz="1350" dirty="0">
                <a:solidFill>
                  <a:schemeClr val="tx1">
                    <a:lumMod val="65000"/>
                    <a:lumOff val="35000"/>
                  </a:schemeClr>
                </a:solidFill>
                <a:latin typeface="Arial" panose="020B0604020202020204" pitchFamily="34" charset="0"/>
                <a:cs typeface="Arial" panose="020B0604020202020204" pitchFamily="34" charset="0"/>
              </a:rPr>
              <a:t>Mobile dispatch for up to four radio talkgroups</a:t>
            </a:r>
          </a:p>
        </p:txBody>
      </p:sp>
      <p:sp>
        <p:nvSpPr>
          <p:cNvPr id="21" name="TextBox 20"/>
          <p:cNvSpPr txBox="1"/>
          <p:nvPr/>
        </p:nvSpPr>
        <p:spPr>
          <a:xfrm>
            <a:off x="7325590" y="4922256"/>
            <a:ext cx="1815176" cy="653256"/>
          </a:xfrm>
          <a:prstGeom prst="rect">
            <a:avLst/>
          </a:prstGeom>
        </p:spPr>
        <p:txBody>
          <a:bodyPr wrap="square" rtlCol="0">
            <a:spAutoFit/>
          </a:bodyPr>
          <a:lstStyle/>
          <a:p>
            <a:pPr algn="ctr">
              <a:lnSpc>
                <a:spcPct val="90000"/>
              </a:lnSpc>
            </a:pPr>
            <a:r>
              <a:rPr lang="en-US" sz="1350" dirty="0">
                <a:solidFill>
                  <a:schemeClr val="tx1">
                    <a:lumMod val="65000"/>
                    <a:lumOff val="35000"/>
                  </a:schemeClr>
                </a:solidFill>
                <a:latin typeface="Arial" panose="020B0604020202020204" pitchFamily="34" charset="0"/>
                <a:cs typeface="Arial" panose="020B0604020202020204" pitchFamily="34" charset="0"/>
              </a:rPr>
              <a:t>Four-channel IP device using Power over Ethernet</a:t>
            </a:r>
            <a:endParaRPr lang="en-US" sz="1350" dirty="0">
              <a:solidFill>
                <a:schemeClr val="tx1">
                  <a:lumMod val="65000"/>
                  <a:lumOff val="35000"/>
                </a:schemeClr>
              </a:solidFill>
              <a:latin typeface="Arial"/>
              <a:cs typeface="Arial" panose="020B0604020202020204" pitchFamily="34" charset="0"/>
            </a:endParaRPr>
          </a:p>
        </p:txBody>
      </p:sp>
    </p:spTree>
    <p:extLst>
      <p:ext uri="{BB962C8B-B14F-4D97-AF65-F5344CB8AC3E}">
        <p14:creationId xmlns:p14="http://schemas.microsoft.com/office/powerpoint/2010/main" val="1491718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28600" y="1798252"/>
            <a:ext cx="5995916" cy="2520146"/>
          </a:xfrm>
          <a:prstGeom prst="rect">
            <a:avLst/>
          </a:prstGeom>
        </p:spPr>
        <p:txBody>
          <a:bodyPr vert="horz" lIns="205740" tIns="34290" rIns="205740" bIns="34290" rtlCol="0" anchor="t">
            <a:noAutofit/>
          </a:bodyPr>
          <a:lstStyle>
            <a:lvl1pPr algn="l" defTabSz="457200" rtl="0" eaLnBrk="1" latinLnBrk="0" hangingPunct="1">
              <a:lnSpc>
                <a:spcPct val="80000"/>
              </a:lnSpc>
              <a:spcBef>
                <a:spcPct val="0"/>
              </a:spcBef>
              <a:buNone/>
              <a:defRPr sz="4000" b="1" i="0" kern="1200">
                <a:solidFill>
                  <a:schemeClr val="accent5"/>
                </a:solidFill>
                <a:latin typeface="+mj-lt"/>
                <a:ea typeface="+mj-ea"/>
                <a:cs typeface="+mj-cs"/>
              </a:defRPr>
            </a:lvl1pPr>
          </a:lstStyle>
          <a:p>
            <a:pPr marL="428625" indent="-428625">
              <a:lnSpc>
                <a:spcPts val="2500"/>
              </a:lnSpc>
              <a:spcBef>
                <a:spcPts val="1800"/>
              </a:spcBef>
              <a:buFont typeface="Arial" panose="020B0604020202020204" pitchFamily="34" charset="0"/>
              <a:buChar char="•"/>
            </a:pPr>
            <a:r>
              <a:rPr lang="en-US" sz="2400" b="0" dirty="0">
                <a:solidFill>
                  <a:schemeClr val="tx1">
                    <a:lumMod val="65000"/>
                    <a:lumOff val="35000"/>
                  </a:schemeClr>
                </a:solidFill>
                <a:latin typeface="Arial"/>
              </a:rPr>
              <a:t>Simplified IP dispatch device</a:t>
            </a:r>
          </a:p>
          <a:p>
            <a:pPr marL="428625" indent="-428625">
              <a:lnSpc>
                <a:spcPts val="2500"/>
              </a:lnSpc>
              <a:spcBef>
                <a:spcPts val="1800"/>
              </a:spcBef>
              <a:buFont typeface="Arial" panose="020B0604020202020204" pitchFamily="34" charset="0"/>
              <a:buChar char="•"/>
            </a:pPr>
            <a:r>
              <a:rPr lang="en-US" sz="2400" b="0" dirty="0">
                <a:solidFill>
                  <a:schemeClr val="tx1">
                    <a:lumMod val="65000"/>
                    <a:lumOff val="35000"/>
                  </a:schemeClr>
                </a:solidFill>
                <a:latin typeface="Arial"/>
              </a:rPr>
              <a:t>PTT and radio monitoring </a:t>
            </a:r>
          </a:p>
          <a:p>
            <a:pPr marL="428625" indent="-428625">
              <a:lnSpc>
                <a:spcPts val="2500"/>
              </a:lnSpc>
              <a:spcBef>
                <a:spcPts val="1800"/>
              </a:spcBef>
              <a:buFont typeface="Arial" panose="020B0604020202020204" pitchFamily="34" charset="0"/>
              <a:buChar char="•"/>
            </a:pPr>
            <a:r>
              <a:rPr lang="en-US" sz="2400" b="0" dirty="0">
                <a:solidFill>
                  <a:schemeClr val="tx1">
                    <a:lumMod val="65000"/>
                    <a:lumOff val="35000"/>
                  </a:schemeClr>
                </a:solidFill>
                <a:latin typeface="Arial"/>
              </a:rPr>
              <a:t>One plug for easy installation</a:t>
            </a:r>
          </a:p>
          <a:p>
            <a:pPr marL="428625" indent="-428625">
              <a:lnSpc>
                <a:spcPts val="2500"/>
              </a:lnSpc>
              <a:spcBef>
                <a:spcPts val="1800"/>
              </a:spcBef>
              <a:buFont typeface="Arial" panose="020B0604020202020204" pitchFamily="34" charset="0"/>
              <a:buChar char="•"/>
            </a:pPr>
            <a:r>
              <a:rPr lang="en-US" sz="2400" b="0" dirty="0">
                <a:solidFill>
                  <a:schemeClr val="tx1">
                    <a:lumMod val="65000"/>
                    <a:lumOff val="35000"/>
                  </a:schemeClr>
                </a:solidFill>
                <a:latin typeface="Arial"/>
              </a:rPr>
              <a:t>Access communications wherever you have secure network access</a:t>
            </a:r>
          </a:p>
          <a:p>
            <a:pPr>
              <a:lnSpc>
                <a:spcPct val="150000"/>
              </a:lnSpc>
            </a:pPr>
            <a:endParaRPr lang="en-US" sz="2400" b="0" dirty="0">
              <a:solidFill>
                <a:schemeClr val="tx1">
                  <a:lumMod val="65000"/>
                  <a:lumOff val="35000"/>
                </a:schemeClr>
              </a:solidFill>
              <a:latin typeface="Arial"/>
            </a:endParaRPr>
          </a:p>
        </p:txBody>
      </p:sp>
      <p:sp>
        <p:nvSpPr>
          <p:cNvPr id="6" name="Title 2"/>
          <p:cNvSpPr txBox="1">
            <a:spLocks/>
          </p:cNvSpPr>
          <p:nvPr/>
        </p:nvSpPr>
        <p:spPr>
          <a:xfrm>
            <a:off x="228600" y="3950494"/>
            <a:ext cx="6212193" cy="1227535"/>
          </a:xfrm>
          <a:prstGeom prst="rect">
            <a:avLst/>
          </a:prstGeom>
        </p:spPr>
        <p:txBody>
          <a:bodyPr vert="horz" lIns="205740" tIns="34290" rIns="205740" bIns="34290" rtlCol="0" anchor="t">
            <a:noAutofit/>
          </a:bodyPr>
          <a:lstStyle>
            <a:lvl1pPr algn="l" defTabSz="457200" rtl="0" eaLnBrk="1" latinLnBrk="0" hangingPunct="1">
              <a:lnSpc>
                <a:spcPct val="80000"/>
              </a:lnSpc>
              <a:spcBef>
                <a:spcPct val="0"/>
              </a:spcBef>
              <a:buNone/>
              <a:defRPr sz="4000" b="1" i="0" kern="1200">
                <a:solidFill>
                  <a:schemeClr val="accent5"/>
                </a:solidFill>
                <a:latin typeface="+mj-lt"/>
                <a:ea typeface="+mj-ea"/>
                <a:cs typeface="+mj-cs"/>
              </a:defRPr>
            </a:lvl1pPr>
          </a:lstStyle>
          <a:p>
            <a:pPr marL="257175" indent="-257175">
              <a:buFont typeface="Arial" panose="020B0604020202020204" pitchFamily="34" charset="0"/>
              <a:buChar char="•"/>
            </a:pPr>
            <a:endParaRPr lang="en-US" sz="1800" b="0" dirty="0">
              <a:solidFill>
                <a:schemeClr val="tx1"/>
              </a:solidFill>
              <a:latin typeface="Arial"/>
            </a:endParaRPr>
          </a:p>
          <a:p>
            <a:pPr marL="257175" indent="-257175">
              <a:buFont typeface="Arial" panose="020B0604020202020204" pitchFamily="34" charset="0"/>
              <a:buChar char="•"/>
            </a:pPr>
            <a:endParaRPr lang="en-US" sz="1800" b="0" dirty="0">
              <a:solidFill>
                <a:srgbClr val="000000"/>
              </a:solidFill>
              <a:latin typeface="Aria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6322" t="3566" r="38975" b="21550"/>
          <a:stretch/>
        </p:blipFill>
        <p:spPr>
          <a:xfrm>
            <a:off x="6483202" y="1543116"/>
            <a:ext cx="1905887" cy="3851644"/>
          </a:xfrm>
          <a:prstGeom prst="rect">
            <a:avLst/>
          </a:prstGeom>
        </p:spPr>
      </p:pic>
      <p:cxnSp>
        <p:nvCxnSpPr>
          <p:cNvPr id="9" name="Straight Connector 8"/>
          <p:cNvCxnSpPr/>
          <p:nvPr/>
        </p:nvCxnSpPr>
        <p:spPr>
          <a:xfrm>
            <a:off x="457200" y="4318398"/>
            <a:ext cx="63506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p:txBody>
          <a:bodyPr/>
          <a:lstStyle/>
          <a:p>
            <a:r>
              <a:rPr lang="en-US" dirty="0"/>
              <a:t>Avtec Mini SIP Console keeps you connected</a:t>
            </a:r>
          </a:p>
        </p:txBody>
      </p:sp>
    </p:spTree>
    <p:extLst>
      <p:ext uri="{BB962C8B-B14F-4D97-AF65-F5344CB8AC3E}">
        <p14:creationId xmlns:p14="http://schemas.microsoft.com/office/powerpoint/2010/main" val="3102691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945484" y="1768312"/>
            <a:ext cx="5059998" cy="31910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6083" y="1806775"/>
            <a:ext cx="4943049" cy="30932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7549" y="1781689"/>
            <a:ext cx="4961891" cy="2795576"/>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9316" y="1813127"/>
            <a:ext cx="4088783" cy="30861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8731" y="1780881"/>
            <a:ext cx="5018853" cy="313678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2501" y="1771405"/>
            <a:ext cx="5013459" cy="3135589"/>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6083" y="1799887"/>
            <a:ext cx="4943049" cy="2784962"/>
          </a:xfrm>
          <a:prstGeom prst="rect">
            <a:avLst/>
          </a:prstGeom>
        </p:spPr>
      </p:pic>
      <p:sp>
        <p:nvSpPr>
          <p:cNvPr id="2" name="Title 1"/>
          <p:cNvSpPr>
            <a:spLocks noGrp="1"/>
          </p:cNvSpPr>
          <p:nvPr>
            <p:ph type="title"/>
          </p:nvPr>
        </p:nvSpPr>
        <p:spPr/>
        <p:txBody>
          <a:bodyPr>
            <a:normAutofit fontScale="90000"/>
          </a:bodyPr>
          <a:lstStyle/>
          <a:p>
            <a:r>
              <a:rPr lang="en-US" dirty="0"/>
              <a:t>100% customizable GUI that exactly fits your operations </a:t>
            </a: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66932" y="1369429"/>
            <a:ext cx="6001861" cy="4631321"/>
          </a:xfrm>
          <a:prstGeom prst="rect">
            <a:avLst/>
          </a:prstGeom>
        </p:spPr>
      </p:pic>
    </p:spTree>
    <p:extLst>
      <p:ext uri="{BB962C8B-B14F-4D97-AF65-F5344CB8AC3E}">
        <p14:creationId xmlns:p14="http://schemas.microsoft.com/office/powerpoint/2010/main" val="153885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3000"/>
                            </p:stCondLst>
                            <p:childTnLst>
                              <p:par>
                                <p:cTn id="9" presetID="10" presetClass="exit" presetSubtype="0" fill="hold" nodeType="afterEffect">
                                  <p:stCondLst>
                                    <p:cond delay="2000"/>
                                  </p:stCondLst>
                                  <p:childTnLst>
                                    <p:animEffect transition="out" filter="fade">
                                      <p:cBhvr>
                                        <p:cTn id="10" dur="1000"/>
                                        <p:tgtEl>
                                          <p:spTgt spid="16"/>
                                        </p:tgtEl>
                                      </p:cBhvr>
                                    </p:animEffect>
                                    <p:set>
                                      <p:cBhvr>
                                        <p:cTn id="11" dur="1" fill="hold">
                                          <p:stCondLst>
                                            <p:cond delay="999"/>
                                          </p:stCondLst>
                                        </p:cTn>
                                        <p:tgtEl>
                                          <p:spTgt spid="16"/>
                                        </p:tgtEl>
                                        <p:attrNameLst>
                                          <p:attrName>style.visibility</p:attrName>
                                        </p:attrNameLst>
                                      </p:cBhvr>
                                      <p:to>
                                        <p:strVal val="hidden"/>
                                      </p:to>
                                    </p:set>
                                  </p:childTnLst>
                                </p:cTn>
                              </p:par>
                              <p:par>
                                <p:cTn id="12" presetID="10" presetClass="entr" presetSubtype="0" fill="hold" nodeType="withEffect">
                                  <p:stCondLst>
                                    <p:cond delay="20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childTnLst>
                                </p:cTn>
                              </p:par>
                            </p:childTnLst>
                          </p:cTn>
                        </p:par>
                        <p:par>
                          <p:cTn id="15" fill="hold">
                            <p:stCondLst>
                              <p:cond delay="6000"/>
                            </p:stCondLst>
                            <p:childTnLst>
                              <p:par>
                                <p:cTn id="16" presetID="10" presetClass="exit" presetSubtype="0" fill="hold" nodeType="afterEffect">
                                  <p:stCondLst>
                                    <p:cond delay="2000"/>
                                  </p:stCondLst>
                                  <p:childTnLst>
                                    <p:animEffect transition="out" filter="fade">
                                      <p:cBhvr>
                                        <p:cTn id="17" dur="1000"/>
                                        <p:tgtEl>
                                          <p:spTgt spid="15"/>
                                        </p:tgtEl>
                                      </p:cBhvr>
                                    </p:animEffect>
                                    <p:set>
                                      <p:cBhvr>
                                        <p:cTn id="18" dur="1" fill="hold">
                                          <p:stCondLst>
                                            <p:cond delay="999"/>
                                          </p:stCondLst>
                                        </p:cTn>
                                        <p:tgtEl>
                                          <p:spTgt spid="15"/>
                                        </p:tgtEl>
                                        <p:attrNameLst>
                                          <p:attrName>style.visibility</p:attrName>
                                        </p:attrNameLst>
                                      </p:cBhvr>
                                      <p:to>
                                        <p:strVal val="hidden"/>
                                      </p:to>
                                    </p:set>
                                  </p:childTnLst>
                                </p:cTn>
                              </p:par>
                              <p:par>
                                <p:cTn id="19" presetID="10" presetClass="entr" presetSubtype="0" fill="hold" nodeType="withEffect">
                                  <p:stCondLst>
                                    <p:cond delay="2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par>
                          <p:cTn id="22" fill="hold">
                            <p:stCondLst>
                              <p:cond delay="9000"/>
                            </p:stCondLst>
                            <p:childTnLst>
                              <p:par>
                                <p:cTn id="23" presetID="10" presetClass="exit" presetSubtype="0" fill="hold" nodeType="afterEffect">
                                  <p:stCondLst>
                                    <p:cond delay="2000"/>
                                  </p:stCondLst>
                                  <p:childTnLst>
                                    <p:animEffect transition="out" filter="fade">
                                      <p:cBhvr>
                                        <p:cTn id="24" dur="1000"/>
                                        <p:tgtEl>
                                          <p:spTgt spid="11"/>
                                        </p:tgtEl>
                                      </p:cBhvr>
                                    </p:animEffect>
                                    <p:set>
                                      <p:cBhvr>
                                        <p:cTn id="25" dur="1" fill="hold">
                                          <p:stCondLst>
                                            <p:cond delay="999"/>
                                          </p:stCondLst>
                                        </p:cTn>
                                        <p:tgtEl>
                                          <p:spTgt spid="11"/>
                                        </p:tgtEl>
                                        <p:attrNameLst>
                                          <p:attrName>style.visibility</p:attrName>
                                        </p:attrNameLst>
                                      </p:cBhvr>
                                      <p:to>
                                        <p:strVal val="hidden"/>
                                      </p:to>
                                    </p:set>
                                  </p:childTnLst>
                                </p:cTn>
                              </p:par>
                              <p:par>
                                <p:cTn id="26" presetID="10" presetClass="entr" presetSubtype="0" fill="hold" nodeType="withEffect">
                                  <p:stCondLst>
                                    <p:cond delay="20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childTnLst>
                          </p:cTn>
                        </p:par>
                        <p:par>
                          <p:cTn id="29" fill="hold">
                            <p:stCondLst>
                              <p:cond delay="12000"/>
                            </p:stCondLst>
                            <p:childTnLst>
                              <p:par>
                                <p:cTn id="30" presetID="10" presetClass="exit" presetSubtype="0" fill="hold" nodeType="afterEffect">
                                  <p:stCondLst>
                                    <p:cond delay="2000"/>
                                  </p:stCondLst>
                                  <p:childTnLst>
                                    <p:animEffect transition="out" filter="fade">
                                      <p:cBhvr>
                                        <p:cTn id="31" dur="1000"/>
                                        <p:tgtEl>
                                          <p:spTgt spid="5"/>
                                        </p:tgtEl>
                                      </p:cBhvr>
                                    </p:animEffect>
                                    <p:set>
                                      <p:cBhvr>
                                        <p:cTn id="32" dur="1" fill="hold">
                                          <p:stCondLst>
                                            <p:cond delay="999"/>
                                          </p:stCondLst>
                                        </p:cTn>
                                        <p:tgtEl>
                                          <p:spTgt spid="5"/>
                                        </p:tgtEl>
                                        <p:attrNameLst>
                                          <p:attrName>style.visibility</p:attrName>
                                        </p:attrNameLst>
                                      </p:cBhvr>
                                      <p:to>
                                        <p:strVal val="hidden"/>
                                      </p:to>
                                    </p:set>
                                  </p:childTnLst>
                                </p:cTn>
                              </p:par>
                              <p:par>
                                <p:cTn id="33" presetID="10" presetClass="entr" presetSubtype="0" fill="hold" nodeType="withEffect">
                                  <p:stCondLst>
                                    <p:cond delay="200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childTnLst>
                                </p:cTn>
                              </p:par>
                            </p:childTnLst>
                          </p:cTn>
                        </p:par>
                        <p:par>
                          <p:cTn id="36" fill="hold">
                            <p:stCondLst>
                              <p:cond delay="15000"/>
                            </p:stCondLst>
                            <p:childTnLst>
                              <p:par>
                                <p:cTn id="37" presetID="10" presetClass="exit" presetSubtype="0" fill="hold" nodeType="afterEffect">
                                  <p:stCondLst>
                                    <p:cond delay="2000"/>
                                  </p:stCondLst>
                                  <p:childTnLst>
                                    <p:animEffect transition="out" filter="fade">
                                      <p:cBhvr>
                                        <p:cTn id="38" dur="1000"/>
                                        <p:tgtEl>
                                          <p:spTgt spid="6"/>
                                        </p:tgtEl>
                                      </p:cBhvr>
                                    </p:animEffect>
                                    <p:set>
                                      <p:cBhvr>
                                        <p:cTn id="39" dur="1" fill="hold">
                                          <p:stCondLst>
                                            <p:cond delay="999"/>
                                          </p:stCondLst>
                                        </p:cTn>
                                        <p:tgtEl>
                                          <p:spTgt spid="6"/>
                                        </p:tgtEl>
                                        <p:attrNameLst>
                                          <p:attrName>style.visibility</p:attrName>
                                        </p:attrNameLst>
                                      </p:cBhvr>
                                      <p:to>
                                        <p:strVal val="hidden"/>
                                      </p:to>
                                    </p:set>
                                  </p:childTnLst>
                                </p:cTn>
                              </p:par>
                              <p:par>
                                <p:cTn id="40" presetID="10" presetClass="entr" presetSubtype="0" fill="hold" nodeType="withEffect">
                                  <p:stCondLst>
                                    <p:cond delay="200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209" y="3908004"/>
            <a:ext cx="1822557" cy="234866"/>
          </a:xfrm>
          <a:prstGeom prst="rect">
            <a:avLst/>
          </a:prstGeom>
        </p:spPr>
      </p:pic>
      <p:sp>
        <p:nvSpPr>
          <p:cNvPr id="24" name="Title 3"/>
          <p:cNvSpPr>
            <a:spLocks noGrp="1"/>
          </p:cNvSpPr>
          <p:nvPr>
            <p:ph type="title"/>
          </p:nvPr>
        </p:nvSpPr>
        <p:spPr/>
        <p:txBody>
          <a:bodyPr>
            <a:normAutofit/>
          </a:bodyPr>
          <a:lstStyle/>
          <a:p>
            <a:r>
              <a:rPr lang="en-US" b="1" dirty="0"/>
              <a:t>A DMR Ecosystem </a:t>
            </a:r>
            <a:r>
              <a:rPr lang="en-US" i="1" dirty="0"/>
              <a:t>Built on Open Standards</a:t>
            </a:r>
          </a:p>
        </p:txBody>
      </p:sp>
      <p:sp>
        <p:nvSpPr>
          <p:cNvPr id="2" name="Content Placeholder 1"/>
          <p:cNvSpPr>
            <a:spLocks noGrp="1"/>
          </p:cNvSpPr>
          <p:nvPr>
            <p:ph sz="quarter" idx="10"/>
          </p:nvPr>
        </p:nvSpPr>
        <p:spPr/>
        <p:txBody>
          <a:bodyPr/>
          <a:lstStyle/>
          <a:p>
            <a:endParaRPr lang="en-US" dirty="0"/>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599" y="2359115"/>
            <a:ext cx="1286974" cy="1286974"/>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81" y="1941653"/>
            <a:ext cx="3070453" cy="1796215"/>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299" y="3710246"/>
            <a:ext cx="1743491" cy="762777"/>
          </a:xfrm>
          <a:prstGeom prst="rect">
            <a:avLst/>
          </a:prstGeom>
        </p:spPr>
      </p:pic>
      <p:sp>
        <p:nvSpPr>
          <p:cNvPr id="28" name="TextBox 27"/>
          <p:cNvSpPr txBox="1"/>
          <p:nvPr/>
        </p:nvSpPr>
        <p:spPr>
          <a:xfrm>
            <a:off x="3280776" y="2571487"/>
            <a:ext cx="44087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t>
            </a:r>
          </a:p>
        </p:txBody>
      </p:sp>
      <p:sp>
        <p:nvSpPr>
          <p:cNvPr id="29" name="TextBox 28"/>
          <p:cNvSpPr txBox="1"/>
          <p:nvPr/>
        </p:nvSpPr>
        <p:spPr>
          <a:xfrm>
            <a:off x="5740841" y="2554090"/>
            <a:ext cx="440872" cy="646331"/>
          </a:xfrm>
          <a:prstGeom prst="rect">
            <a:avLst/>
          </a:prstGeom>
          <a:noFill/>
        </p:spPr>
        <p:txBody>
          <a:bodyPr wrap="square" rtlCol="0" anchor="t">
            <a:spAutoFit/>
          </a:bodyPr>
          <a:lstStyle/>
          <a:p>
            <a:r>
              <a:rPr lang="en-US" sz="3600" b="1" dirty="0">
                <a:latin typeface="Arial" panose="020B0604020202020204" pitchFamily="34" charset="0"/>
                <a:cs typeface="Arial" panose="020B0604020202020204" pitchFamily="34" charset="0"/>
              </a:rPr>
              <a:t>=</a:t>
            </a:r>
          </a:p>
        </p:txBody>
      </p:sp>
      <p:cxnSp>
        <p:nvCxnSpPr>
          <p:cNvPr id="30" name="Straight Connector 29"/>
          <p:cNvCxnSpPr/>
          <p:nvPr/>
        </p:nvCxnSpPr>
        <p:spPr>
          <a:xfrm>
            <a:off x="577516" y="4458599"/>
            <a:ext cx="7796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Content Placeholder 4"/>
          <p:cNvSpPr txBox="1">
            <a:spLocks/>
          </p:cNvSpPr>
          <p:nvPr/>
        </p:nvSpPr>
        <p:spPr>
          <a:xfrm>
            <a:off x="581536" y="4630341"/>
            <a:ext cx="7817133" cy="946547"/>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461963" indent="-2317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684213" indent="-2222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2301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5000"/>
              </a:lnSpc>
              <a:spcBef>
                <a:spcPts val="0"/>
              </a:spcBef>
            </a:pPr>
            <a:r>
              <a:rPr lang="en-US" sz="3000" spc="225" dirty="0">
                <a:solidFill>
                  <a:schemeClr val="tx1">
                    <a:lumMod val="65000"/>
                    <a:lumOff val="35000"/>
                  </a:schemeClr>
                </a:solidFill>
                <a:latin typeface="Arial" charset="0"/>
                <a:ea typeface="Arial" charset="0"/>
                <a:cs typeface="Arial" charset="0"/>
              </a:rPr>
              <a:t>A DMR ecosystem</a:t>
            </a:r>
            <a:endParaRPr lang="en-US" sz="3000" spc="225" dirty="0">
              <a:solidFill>
                <a:schemeClr val="tx1">
                  <a:lumMod val="65000"/>
                  <a:lumOff val="35000"/>
                </a:schemeClr>
              </a:solidFill>
              <a:latin typeface="Arial"/>
              <a:ea typeface="Arial" charset="0"/>
              <a:cs typeface="Arial" charset="0"/>
            </a:endParaRPr>
          </a:p>
          <a:p>
            <a:pPr algn="ctr">
              <a:lnSpc>
                <a:spcPct val="85000"/>
              </a:lnSpc>
              <a:spcBef>
                <a:spcPts val="0"/>
              </a:spcBef>
            </a:pPr>
            <a:r>
              <a:rPr lang="en-US" sz="2700" b="0" spc="225" dirty="0">
                <a:solidFill>
                  <a:schemeClr val="tx1">
                    <a:lumMod val="65000"/>
                    <a:lumOff val="35000"/>
                  </a:schemeClr>
                </a:solidFill>
                <a:latin typeface="Arial" charset="0"/>
                <a:ea typeface="Arial" charset="0"/>
                <a:cs typeface="Arial" charset="0"/>
              </a:rPr>
              <a:t>of voice, mapping, and data</a:t>
            </a:r>
            <a:endParaRPr lang="en-US" sz="3000" b="0" spc="225" dirty="0">
              <a:solidFill>
                <a:schemeClr val="tx1">
                  <a:lumMod val="65000"/>
                  <a:lumOff val="35000"/>
                </a:schemeClr>
              </a:solidFill>
              <a:latin typeface="Arial" charset="0"/>
              <a:ea typeface="Arial" charset="0"/>
              <a:cs typeface="Arial" charset="0"/>
            </a:endParaRPr>
          </a:p>
        </p:txBody>
      </p:sp>
      <p:pic>
        <p:nvPicPr>
          <p:cNvPr id="32" name="Picture 31"/>
          <p:cNvPicPr>
            <a:picLocks noChangeAspect="1"/>
          </p:cNvPicPr>
          <p:nvPr/>
        </p:nvPicPr>
        <p:blipFill rotWithShape="1">
          <a:blip r:embed="rId6"/>
          <a:srcRect t="42201"/>
          <a:stretch/>
        </p:blipFill>
        <p:spPr>
          <a:xfrm>
            <a:off x="3628850" y="3797622"/>
            <a:ext cx="2174300" cy="484732"/>
          </a:xfrm>
          <a:prstGeom prst="rect">
            <a:avLst/>
          </a:prstGeom>
        </p:spPr>
      </p:pic>
      <p:sp>
        <p:nvSpPr>
          <p:cNvPr id="33" name="TextBox 32"/>
          <p:cNvSpPr txBox="1"/>
          <p:nvPr/>
        </p:nvSpPr>
        <p:spPr>
          <a:xfrm>
            <a:off x="8446957" y="3874967"/>
            <a:ext cx="243068" cy="261610"/>
          </a:xfrm>
          <a:prstGeom prst="rect">
            <a:avLst/>
          </a:prstGeom>
          <a:noFill/>
        </p:spPr>
        <p:txBody>
          <a:bodyPr wrap="square" rtlCol="0">
            <a:spAutoFit/>
          </a:bodyPr>
          <a:lstStyle/>
          <a:p>
            <a:r>
              <a:rPr lang="en-US" sz="825" baseline="30000" dirty="0">
                <a:latin typeface="Arial" panose="020B0604020202020204" pitchFamily="34" charset="0"/>
                <a:cs typeface="Arial" panose="020B0604020202020204" pitchFamily="34" charset="0"/>
              </a:rPr>
              <a:t>TM</a:t>
            </a:r>
          </a:p>
        </p:txBody>
      </p:sp>
      <p:sp>
        <p:nvSpPr>
          <p:cNvPr id="34" name="Content Placeholder 4"/>
          <p:cNvSpPr txBox="1">
            <a:spLocks/>
          </p:cNvSpPr>
          <p:nvPr/>
        </p:nvSpPr>
        <p:spPr>
          <a:xfrm>
            <a:off x="3933253" y="1964218"/>
            <a:ext cx="1942724" cy="3297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461963" indent="-2317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684213" indent="-2222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2301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50" spc="225" dirty="0">
                <a:solidFill>
                  <a:schemeClr val="tx1">
                    <a:lumMod val="75000"/>
                    <a:lumOff val="25000"/>
                  </a:schemeClr>
                </a:solidFill>
                <a:latin typeface="Arial" charset="0"/>
                <a:ea typeface="Arial" charset="0"/>
                <a:cs typeface="Arial" charset="0"/>
              </a:rPr>
              <a:t>LATITUDE</a:t>
            </a:r>
            <a:r>
              <a:rPr lang="en-US" sz="750" b="0" spc="225" dirty="0">
                <a:solidFill>
                  <a:schemeClr val="tx1">
                    <a:lumMod val="75000"/>
                    <a:lumOff val="25000"/>
                  </a:schemeClr>
                </a:solidFill>
                <a:latin typeface="Arial" charset="0"/>
                <a:ea typeface="Arial" charset="0"/>
                <a:cs typeface="Arial" charset="0"/>
              </a:rPr>
              <a:t>: 36.132229 </a:t>
            </a:r>
            <a:r>
              <a:rPr lang="en-US" sz="750" spc="225" dirty="0">
                <a:solidFill>
                  <a:schemeClr val="tx1">
                    <a:lumMod val="75000"/>
                    <a:lumOff val="25000"/>
                  </a:schemeClr>
                </a:solidFill>
                <a:latin typeface="Arial" charset="0"/>
                <a:ea typeface="Arial" charset="0"/>
                <a:cs typeface="Arial" charset="0"/>
              </a:rPr>
              <a:t>LONGITUDE</a:t>
            </a:r>
            <a:r>
              <a:rPr lang="en-US" sz="750" b="0" spc="225" dirty="0">
                <a:solidFill>
                  <a:schemeClr val="tx1">
                    <a:lumMod val="75000"/>
                    <a:lumOff val="25000"/>
                  </a:schemeClr>
                </a:solidFill>
                <a:latin typeface="Arial" charset="0"/>
                <a:ea typeface="Arial" charset="0"/>
                <a:cs typeface="Arial" charset="0"/>
              </a:rPr>
              <a:t>: -115.155251</a:t>
            </a:r>
          </a:p>
        </p:txBody>
      </p:sp>
      <p:grpSp>
        <p:nvGrpSpPr>
          <p:cNvPr id="35" name="Group 34"/>
          <p:cNvGrpSpPr/>
          <p:nvPr/>
        </p:nvGrpSpPr>
        <p:grpSpPr>
          <a:xfrm>
            <a:off x="5971630" y="1682520"/>
            <a:ext cx="3072006" cy="2258436"/>
            <a:chOff x="7962173" y="1100360"/>
            <a:chExt cx="4096008" cy="3011248"/>
          </a:xfrm>
        </p:grpSpPr>
        <p:grpSp>
          <p:nvGrpSpPr>
            <p:cNvPr id="36" name="Group 35"/>
            <p:cNvGrpSpPr/>
            <p:nvPr/>
          </p:nvGrpSpPr>
          <p:grpSpPr>
            <a:xfrm>
              <a:off x="7962173" y="1100360"/>
              <a:ext cx="4096008" cy="3011248"/>
              <a:chOff x="7962173" y="1100360"/>
              <a:chExt cx="4096008" cy="3011248"/>
            </a:xfrm>
          </p:grpSpPr>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2173" y="1100360"/>
                <a:ext cx="4096008" cy="3011248"/>
              </a:xfrm>
              <a:prstGeom prst="rect">
                <a:avLst/>
              </a:prstGeom>
            </p:spPr>
          </p:pic>
          <p:pic>
            <p:nvPicPr>
              <p:cNvPr id="39" name="Picture 38"/>
              <p:cNvPicPr>
                <a:picLocks noChangeAspect="1"/>
              </p:cNvPicPr>
              <p:nvPr/>
            </p:nvPicPr>
            <p:blipFill>
              <a:blip r:embed="rId8"/>
              <a:stretch>
                <a:fillRect/>
              </a:stretch>
            </p:blipFill>
            <p:spPr>
              <a:xfrm>
                <a:off x="9640245" y="2868641"/>
                <a:ext cx="122186" cy="172746"/>
              </a:xfrm>
              <a:prstGeom prst="rect">
                <a:avLst/>
              </a:prstGeom>
            </p:spPr>
          </p:pic>
        </p:grpSp>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50731" y="3090604"/>
              <a:ext cx="807450" cy="863440"/>
            </a:xfrm>
            <a:prstGeom prst="rect">
              <a:avLst/>
            </a:prstGeom>
          </p:spPr>
        </p:pic>
      </p:grpSp>
      <p:pic>
        <p:nvPicPr>
          <p:cNvPr id="40" name="Picture 39"/>
          <p:cNvPicPr>
            <a:picLocks noChangeAspect="1"/>
          </p:cNvPicPr>
          <p:nvPr/>
        </p:nvPicPr>
        <p:blipFill>
          <a:blip r:embed="rId8"/>
          <a:stretch>
            <a:fillRect/>
          </a:stretch>
        </p:blipFill>
        <p:spPr>
          <a:xfrm>
            <a:off x="3646946" y="1933400"/>
            <a:ext cx="276225" cy="390525"/>
          </a:xfrm>
          <a:prstGeom prst="rect">
            <a:avLst/>
          </a:prstGeom>
        </p:spPr>
      </p:pic>
    </p:spTree>
    <p:extLst>
      <p:ext uri="{BB962C8B-B14F-4D97-AF65-F5344CB8AC3E}">
        <p14:creationId xmlns:p14="http://schemas.microsoft.com/office/powerpoint/2010/main" val="2642108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629" y="2428194"/>
            <a:ext cx="3105284" cy="2328963"/>
          </a:xfrm>
          <a:prstGeom prst="rect">
            <a:avLst/>
          </a:prstGeom>
        </p:spPr>
      </p:pic>
      <p:sp>
        <p:nvSpPr>
          <p:cNvPr id="8" name="TextBox 7"/>
          <p:cNvSpPr txBox="1"/>
          <p:nvPr/>
        </p:nvSpPr>
        <p:spPr>
          <a:xfrm>
            <a:off x="4573630" y="2740817"/>
            <a:ext cx="2465674" cy="807913"/>
          </a:xfrm>
          <a:prstGeom prst="rect">
            <a:avLst/>
          </a:prstGeom>
          <a:noFill/>
        </p:spPr>
        <p:txBody>
          <a:bodyPr wrap="square" rtlCol="0">
            <a:spAutoFit/>
          </a:bodyPr>
          <a:lstStyle/>
          <a:p>
            <a:pPr>
              <a:spcAft>
                <a:spcPts val="900"/>
              </a:spcAft>
            </a:pPr>
            <a:r>
              <a:rPr lang="en-US" sz="1500" i="1" dirty="0">
                <a:solidFill>
                  <a:schemeClr val="tx1">
                    <a:lumMod val="75000"/>
                    <a:lumOff val="25000"/>
                  </a:schemeClr>
                </a:solidFill>
                <a:latin typeface="Arial" panose="020B0604020202020204" pitchFamily="34" charset="0"/>
                <a:cs typeface="Arial" panose="020B0604020202020204" pitchFamily="34" charset="0"/>
              </a:rPr>
              <a:t>Full-featured IP Console</a:t>
            </a:r>
          </a:p>
          <a:p>
            <a:r>
              <a:rPr lang="en-US" sz="1200" b="1" dirty="0">
                <a:solidFill>
                  <a:schemeClr val="tx1">
                    <a:lumMod val="75000"/>
                    <a:lumOff val="25000"/>
                  </a:schemeClr>
                </a:solidFill>
                <a:latin typeface="Arial" panose="020B0604020202020204" pitchFamily="34" charset="0"/>
                <a:cs typeface="Arial" panose="020B0604020202020204" pitchFamily="34" charset="0"/>
              </a:rPr>
              <a:t>Via 4G LTE or Wi-Fi</a:t>
            </a:r>
          </a:p>
          <a:p>
            <a:r>
              <a:rPr lang="en-US" sz="1200" dirty="0">
                <a:solidFill>
                  <a:schemeClr val="tx1">
                    <a:lumMod val="75000"/>
                    <a:lumOff val="25000"/>
                  </a:schemeClr>
                </a:solidFill>
                <a:latin typeface="Arial" panose="020B0604020202020204" pitchFamily="34" charset="0"/>
                <a:cs typeface="Arial" panose="020B0604020202020204" pitchFamily="34" charset="0"/>
              </a:rPr>
              <a:t>Windows</a:t>
            </a:r>
            <a:r>
              <a:rPr lang="en-US" sz="1200" baseline="30000" dirty="0">
                <a:solidFill>
                  <a:schemeClr val="tx1">
                    <a:lumMod val="75000"/>
                    <a:lumOff val="25000"/>
                  </a:schemeClr>
                </a:solidFill>
                <a:latin typeface="Arial" panose="020B0604020202020204" pitchFamily="34" charset="0"/>
                <a:cs typeface="Arial" panose="020B0604020202020204" pitchFamily="34" charset="0"/>
              </a:rPr>
              <a:t>®</a:t>
            </a:r>
            <a:r>
              <a:rPr lang="en-US" sz="1200" dirty="0">
                <a:solidFill>
                  <a:schemeClr val="tx1">
                    <a:lumMod val="75000"/>
                    <a:lumOff val="25000"/>
                  </a:schemeClr>
                </a:solidFill>
                <a:latin typeface="Arial" panose="020B0604020202020204" pitchFamily="34" charset="0"/>
                <a:cs typeface="Arial" panose="020B0604020202020204" pitchFamily="34" charset="0"/>
              </a:rPr>
              <a:t> laptop or tablet</a:t>
            </a:r>
          </a:p>
        </p:txBody>
      </p:sp>
      <p:cxnSp>
        <p:nvCxnSpPr>
          <p:cNvPr id="12" name="Straight Connector 11"/>
          <p:cNvCxnSpPr/>
          <p:nvPr/>
        </p:nvCxnSpPr>
        <p:spPr>
          <a:xfrm>
            <a:off x="4583715" y="3036853"/>
            <a:ext cx="27192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Go mobile with Avtec Ranger or Mobile Scout</a:t>
            </a:r>
          </a:p>
        </p:txBody>
      </p:sp>
      <p:sp>
        <p:nvSpPr>
          <p:cNvPr id="3" name="Content Placeholder 2"/>
          <p:cNvSpPr>
            <a:spLocks noGrp="1"/>
          </p:cNvSpPr>
          <p:nvPr>
            <p:ph sz="quarter" idx="10"/>
          </p:nvPr>
        </p:nvSpPr>
        <p:spPr/>
        <p:txBody>
          <a:bodyPr/>
          <a:lstStyle/>
          <a:p>
            <a:r>
              <a:rPr lang="en-US" dirty="0"/>
              <a:t>Two mobile dispatch options</a:t>
            </a:r>
          </a:p>
        </p:txBody>
      </p:sp>
      <p:sp>
        <p:nvSpPr>
          <p:cNvPr id="5" name="TextBox 4"/>
          <p:cNvSpPr txBox="1"/>
          <p:nvPr/>
        </p:nvSpPr>
        <p:spPr>
          <a:xfrm>
            <a:off x="2598705" y="4045082"/>
            <a:ext cx="3088137" cy="872034"/>
          </a:xfrm>
          <a:prstGeom prst="rect">
            <a:avLst/>
          </a:prstGeom>
          <a:noFill/>
        </p:spPr>
        <p:txBody>
          <a:bodyPr wrap="square" rtlCol="0">
            <a:spAutoFit/>
          </a:bodyPr>
          <a:lstStyle/>
          <a:p>
            <a:pPr algn="r">
              <a:spcAft>
                <a:spcPts val="1350"/>
              </a:spcAft>
            </a:pPr>
            <a:r>
              <a:rPr lang="en-US" sz="1500" i="1" dirty="0">
                <a:solidFill>
                  <a:schemeClr val="tx1">
                    <a:lumMod val="75000"/>
                    <a:lumOff val="25000"/>
                  </a:schemeClr>
                </a:solidFill>
                <a:latin typeface="Arial" panose="020B0604020202020204" pitchFamily="34" charset="0"/>
                <a:cs typeface="Arial" panose="020B0604020202020204" pitchFamily="34" charset="0"/>
              </a:rPr>
              <a:t>Four Channel Communications</a:t>
            </a:r>
          </a:p>
          <a:p>
            <a:pPr algn="r"/>
            <a:r>
              <a:rPr lang="en-US" sz="1200" b="1" dirty="0">
                <a:solidFill>
                  <a:schemeClr val="tx1">
                    <a:lumMod val="75000"/>
                    <a:lumOff val="25000"/>
                  </a:schemeClr>
                </a:solidFill>
                <a:latin typeface="Arial" panose="020B0604020202020204" pitchFamily="34" charset="0"/>
                <a:cs typeface="Arial" panose="020B0604020202020204" pitchFamily="34" charset="0"/>
              </a:rPr>
              <a:t>Via 4G LTE or Wi-Fi</a:t>
            </a:r>
          </a:p>
          <a:p>
            <a:pPr algn="r"/>
            <a:r>
              <a:rPr lang="en-US" sz="1200" dirty="0">
                <a:solidFill>
                  <a:schemeClr val="tx1">
                    <a:lumMod val="75000"/>
                    <a:lumOff val="25000"/>
                  </a:schemeClr>
                </a:solidFill>
                <a:latin typeface="Arial" panose="020B0604020202020204" pitchFamily="34" charset="0"/>
                <a:cs typeface="Arial" panose="020B0604020202020204" pitchFamily="34" charset="0"/>
              </a:rPr>
              <a:t>Windows</a:t>
            </a:r>
            <a:r>
              <a:rPr lang="en-US" sz="1200" baseline="30000" dirty="0">
                <a:solidFill>
                  <a:schemeClr val="tx1">
                    <a:lumMod val="75000"/>
                    <a:lumOff val="25000"/>
                  </a:schemeClr>
                </a:solidFill>
                <a:latin typeface="Arial" panose="020B0604020202020204" pitchFamily="34" charset="0"/>
                <a:cs typeface="Arial" panose="020B0604020202020204" pitchFamily="34" charset="0"/>
              </a:rPr>
              <a:t>®</a:t>
            </a:r>
            <a:r>
              <a:rPr lang="en-US" sz="1200" dirty="0">
                <a:solidFill>
                  <a:schemeClr val="tx1">
                    <a:lumMod val="75000"/>
                    <a:lumOff val="25000"/>
                  </a:schemeClr>
                </a:solidFill>
                <a:latin typeface="Arial" panose="020B0604020202020204" pitchFamily="34" charset="0"/>
                <a:cs typeface="Arial" panose="020B0604020202020204" pitchFamily="34" charset="0"/>
              </a:rPr>
              <a:t> laptop or tablet</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219" y="2428194"/>
            <a:ext cx="2596820" cy="2583175"/>
          </a:xfrm>
          <a:prstGeom prst="rect">
            <a:avLst/>
          </a:prstGeom>
        </p:spPr>
      </p:pic>
      <p:cxnSp>
        <p:nvCxnSpPr>
          <p:cNvPr id="14" name="Straight Connector 13"/>
          <p:cNvCxnSpPr/>
          <p:nvPr/>
        </p:nvCxnSpPr>
        <p:spPr>
          <a:xfrm>
            <a:off x="2598705" y="4328075"/>
            <a:ext cx="30881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527237" y="5076572"/>
            <a:ext cx="1712783" cy="253916"/>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MOBILE SCOUT</a:t>
            </a:r>
          </a:p>
        </p:txBody>
      </p:sp>
      <p:sp>
        <p:nvSpPr>
          <p:cNvPr id="13" name="TextBox 12"/>
          <p:cNvSpPr txBox="1"/>
          <p:nvPr/>
        </p:nvSpPr>
        <p:spPr>
          <a:xfrm>
            <a:off x="1020896" y="5064157"/>
            <a:ext cx="1309254" cy="253916"/>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RANGER</a:t>
            </a:r>
          </a:p>
        </p:txBody>
      </p:sp>
    </p:spTree>
    <p:extLst>
      <p:ext uri="{BB962C8B-B14F-4D97-AF65-F5344CB8AC3E}">
        <p14:creationId xmlns:p14="http://schemas.microsoft.com/office/powerpoint/2010/main" val="986184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9254" b="34291"/>
          <a:stretch/>
        </p:blipFill>
        <p:spPr>
          <a:xfrm>
            <a:off x="0" y="1956844"/>
            <a:ext cx="9144000" cy="2222340"/>
          </a:xfrm>
          <a:prstGeom prst="rect">
            <a:avLst/>
          </a:prstGeom>
        </p:spPr>
      </p:pic>
      <p:cxnSp>
        <p:nvCxnSpPr>
          <p:cNvPr id="6" name="Straight Connector 5"/>
          <p:cNvCxnSpPr/>
          <p:nvPr/>
        </p:nvCxnSpPr>
        <p:spPr>
          <a:xfrm flipH="1">
            <a:off x="644108" y="7120757"/>
            <a:ext cx="857684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itle 3"/>
          <p:cNvSpPr txBox="1">
            <a:spLocks/>
          </p:cNvSpPr>
          <p:nvPr/>
        </p:nvSpPr>
        <p:spPr>
          <a:xfrm>
            <a:off x="98981" y="923834"/>
            <a:ext cx="6929580" cy="545977"/>
          </a:xfrm>
          <a:prstGeom prst="rect">
            <a:avLst/>
          </a:prstGeom>
        </p:spPr>
        <p:txBody>
          <a:bodyPr anchor="ctr">
            <a:normAutofit fontScale="97500"/>
          </a:bodyPr>
          <a:lstStyle>
            <a:lvl1pPr algn="l" defTabSz="914400" rtl="0" eaLnBrk="1" latinLnBrk="0" hangingPunct="1">
              <a:lnSpc>
                <a:spcPct val="90000"/>
              </a:lnSpc>
              <a:spcBef>
                <a:spcPct val="0"/>
              </a:spcBef>
              <a:buNone/>
              <a:defRPr sz="2400" b="0" kern="1200">
                <a:solidFill>
                  <a:srgbClr val="CF102D"/>
                </a:solidFill>
                <a:latin typeface="Arial" panose="020B0604020202020204" pitchFamily="34" charset="0"/>
                <a:ea typeface="+mj-ea"/>
                <a:cs typeface="Arial" panose="020B0604020202020204" pitchFamily="34" charset="0"/>
              </a:defRPr>
            </a:lvl1pPr>
          </a:lstStyle>
          <a:p>
            <a:endParaRPr lang="en-US" sz="1800" dirty="0">
              <a:latin typeface="Arial"/>
            </a:endParaRPr>
          </a:p>
        </p:txBody>
      </p:sp>
      <p:sp>
        <p:nvSpPr>
          <p:cNvPr id="3" name="TextBox 2"/>
          <p:cNvSpPr txBox="1"/>
          <p:nvPr/>
        </p:nvSpPr>
        <p:spPr>
          <a:xfrm>
            <a:off x="3538448" y="3253183"/>
            <a:ext cx="2057400" cy="300082"/>
          </a:xfrm>
          <a:prstGeom prst="rect">
            <a:avLst/>
          </a:prstGeom>
        </p:spPr>
        <p:txBody>
          <a:bodyPr wrap="square" rtlCol="0">
            <a:spAutoFit/>
          </a:bodyPr>
          <a:lstStyle/>
          <a:p>
            <a:pPr algn="ctr"/>
            <a:r>
              <a:rPr lang="en-US" sz="1350" dirty="0">
                <a:solidFill>
                  <a:srgbClr val="FFFFFF"/>
                </a:solidFill>
                <a:latin typeface="Arial" panose="020B0604020202020204" pitchFamily="34" charset="0"/>
                <a:cs typeface="Arial" panose="020B0604020202020204" pitchFamily="34" charset="0"/>
              </a:rPr>
              <a:t>Change picture to B&amp;I</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738" t="9387" r="1738" b="34564"/>
          <a:stretch/>
        </p:blipFill>
        <p:spPr>
          <a:xfrm>
            <a:off x="0" y="816746"/>
            <a:ext cx="9144000" cy="3362438"/>
          </a:xfrm>
          <a:prstGeom prst="rect">
            <a:avLst/>
          </a:prstGeom>
          <a:ln>
            <a:noFill/>
          </a:ln>
        </p:spPr>
      </p:pic>
      <p:sp>
        <p:nvSpPr>
          <p:cNvPr id="8" name="Title 2"/>
          <p:cNvSpPr txBox="1">
            <a:spLocks/>
          </p:cNvSpPr>
          <p:nvPr/>
        </p:nvSpPr>
        <p:spPr>
          <a:xfrm>
            <a:off x="0" y="4283086"/>
            <a:ext cx="9144000" cy="1432883"/>
          </a:xfrm>
          <a:prstGeom prst="rect">
            <a:avLst/>
          </a:prstGeom>
        </p:spPr>
        <p:txBody>
          <a:bodyPr anchor="ctr">
            <a:normAutofit/>
          </a:bodyPr>
          <a:lstStyle>
            <a:lvl1pPr algn="l" defTabSz="914400" rtl="0" eaLnBrk="1" latinLnBrk="0" hangingPunct="1">
              <a:lnSpc>
                <a:spcPct val="90000"/>
              </a:lnSpc>
              <a:spcBef>
                <a:spcPct val="0"/>
              </a:spcBef>
              <a:buNone/>
              <a:defRPr sz="2400" b="0" kern="1200">
                <a:solidFill>
                  <a:srgbClr val="CF102D"/>
                </a:solidFill>
                <a:latin typeface="Arial" panose="020B0604020202020204" pitchFamily="34" charset="0"/>
                <a:ea typeface="+mj-ea"/>
                <a:cs typeface="Arial" panose="020B0604020202020204" pitchFamily="34" charset="0"/>
              </a:defRPr>
            </a:lvl1pPr>
          </a:lstStyle>
          <a:p>
            <a:pPr algn="ctr"/>
            <a:r>
              <a:rPr lang="en-US" sz="2775" i="1" dirty="0">
                <a:solidFill>
                  <a:schemeClr val="tx1">
                    <a:lumMod val="65000"/>
                    <a:lumOff val="35000"/>
                  </a:schemeClr>
                </a:solidFill>
              </a:rPr>
              <a:t>Business &amp; Manufacturing Industries Rely on</a:t>
            </a:r>
            <a:br>
              <a:rPr lang="en-US" sz="2775" i="1" dirty="0">
                <a:solidFill>
                  <a:schemeClr val="tx1">
                    <a:lumMod val="65000"/>
                    <a:lumOff val="35000"/>
                  </a:schemeClr>
                </a:solidFill>
              </a:rPr>
            </a:br>
            <a:r>
              <a:rPr lang="en-US" sz="2775" b="1" dirty="0">
                <a:solidFill>
                  <a:schemeClr val="tx1">
                    <a:lumMod val="65000"/>
                    <a:lumOff val="35000"/>
                  </a:schemeClr>
                </a:solidFill>
              </a:rPr>
              <a:t>Avtec VoIP Dispatch Solutions</a:t>
            </a:r>
            <a:endParaRPr lang="en-US" sz="2800" b="1" dirty="0">
              <a:solidFill>
                <a:schemeClr val="tx1">
                  <a:lumMod val="65000"/>
                  <a:lumOff val="35000"/>
                </a:schemeClr>
              </a:solidFill>
            </a:endParaRPr>
          </a:p>
        </p:txBody>
      </p:sp>
      <p:sp>
        <p:nvSpPr>
          <p:cNvPr id="11" name="Title 10"/>
          <p:cNvSpPr>
            <a:spLocks noGrp="1"/>
          </p:cNvSpPr>
          <p:nvPr>
            <p:ph type="title"/>
          </p:nvPr>
        </p:nvSpPr>
        <p:spPr/>
        <p:txBody>
          <a:bodyPr/>
          <a:lstStyle/>
          <a:p>
            <a:endParaRPr lang="en-US" dirty="0"/>
          </a:p>
        </p:txBody>
      </p:sp>
    </p:spTree>
    <p:extLst>
      <p:ext uri="{BB962C8B-B14F-4D97-AF65-F5344CB8AC3E}">
        <p14:creationId xmlns:p14="http://schemas.microsoft.com/office/powerpoint/2010/main" val="169782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Avtec VoIP dispatch solutions with Harris radio systems</a:t>
            </a:r>
          </a:p>
        </p:txBody>
      </p:sp>
      <p:sp>
        <p:nvSpPr>
          <p:cNvPr id="4" name="Content Placeholder 3"/>
          <p:cNvSpPr>
            <a:spLocks noGrp="1"/>
          </p:cNvSpPr>
          <p:nvPr>
            <p:ph sz="quarter" idx="10"/>
          </p:nvPr>
        </p:nvSpPr>
        <p:spPr>
          <a:xfrm>
            <a:off x="354014" y="958850"/>
            <a:ext cx="3352681" cy="5281613"/>
          </a:xfrm>
        </p:spPr>
        <p:txBody>
          <a:bodyPr/>
          <a:lstStyle/>
          <a:p>
            <a:pPr lvl="1"/>
            <a:r>
              <a:rPr lang="en-US" sz="1800" dirty="0"/>
              <a:t>Go mobile with dispatch communications on your laptop or tablet</a:t>
            </a:r>
          </a:p>
          <a:p>
            <a:pPr lvl="1"/>
            <a:r>
              <a:rPr lang="en-US" sz="1800" dirty="0"/>
              <a:t>Intercom between dispatchers for effective communications </a:t>
            </a:r>
          </a:p>
          <a:p>
            <a:pPr lvl="1"/>
            <a:r>
              <a:rPr lang="en-US" sz="1800" dirty="0"/>
              <a:t>Easily manage multi-agency response</a:t>
            </a:r>
          </a:p>
          <a:p>
            <a:pPr lvl="1"/>
            <a:r>
              <a:rPr lang="en-US" sz="1800" dirty="0"/>
              <a:t>Integrated instant recall recorder for quick replay of radio and telephony calls</a:t>
            </a:r>
          </a:p>
          <a:p>
            <a:pPr lvl="1"/>
            <a:r>
              <a:rPr lang="en-US" sz="1800" dirty="0"/>
              <a:t>Customize the console GUI to exactly meet </a:t>
            </a:r>
            <a:r>
              <a:rPr lang="en-US" dirty="0"/>
              <a:t>your operational needs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382" r="12144"/>
          <a:stretch/>
        </p:blipFill>
        <p:spPr>
          <a:xfrm>
            <a:off x="4496764" y="2236924"/>
            <a:ext cx="4647236" cy="4274850"/>
          </a:xfrm>
          <a:prstGeom prst="rect">
            <a:avLst/>
          </a:prstGeom>
        </p:spPr>
      </p:pic>
    </p:spTree>
    <p:extLst>
      <p:ext uri="{BB962C8B-B14F-4D97-AF65-F5344CB8AC3E}">
        <p14:creationId xmlns:p14="http://schemas.microsoft.com/office/powerpoint/2010/main" val="159592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58" r="1"/>
          <a:stretch/>
        </p:blipFill>
        <p:spPr>
          <a:xfrm>
            <a:off x="1" y="1053634"/>
            <a:ext cx="9070316" cy="5143500"/>
          </a:xfrm>
          <a:prstGeom prst="rect">
            <a:avLst/>
          </a:prstGeom>
        </p:spPr>
      </p:pic>
      <p:pic>
        <p:nvPicPr>
          <p:cNvPr id="19" name="Picture 18" descr="AVTEC PPT Elements_Agenda0.png"/>
          <p:cNvPicPr>
            <a:picLocks noChangeAspect="1"/>
          </p:cNvPicPr>
          <p:nvPr/>
        </p:nvPicPr>
        <p:blipFill>
          <a:blip r:embed="rId4"/>
          <a:srcRect l="41667" r="41667"/>
          <a:stretch>
            <a:fillRect/>
          </a:stretch>
        </p:blipFill>
        <p:spPr>
          <a:xfrm>
            <a:off x="5820332" y="1053634"/>
            <a:ext cx="1142992" cy="5143500"/>
          </a:xfrm>
          <a:prstGeom prst="rect">
            <a:avLst/>
          </a:prstGeom>
        </p:spPr>
      </p:pic>
      <p:sp>
        <p:nvSpPr>
          <p:cNvPr id="20" name="Oval 19"/>
          <p:cNvSpPr/>
          <p:nvPr/>
        </p:nvSpPr>
        <p:spPr>
          <a:xfrm>
            <a:off x="6478130" y="2241987"/>
            <a:ext cx="133350" cy="133350"/>
          </a:xfrm>
          <a:prstGeom prst="ellipse">
            <a:avLst/>
          </a:prstGeom>
          <a:solidFill>
            <a:srgbClr val="023368"/>
          </a:solid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6610328" y="3247002"/>
            <a:ext cx="133350" cy="133350"/>
          </a:xfrm>
          <a:prstGeom prst="ellipse">
            <a:avLst/>
          </a:prstGeom>
          <a:solidFill>
            <a:srgbClr val="023368"/>
          </a:solid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6607882" y="4281657"/>
            <a:ext cx="133350" cy="133350"/>
          </a:xfrm>
          <a:prstGeom prst="ellipse">
            <a:avLst/>
          </a:prstGeom>
          <a:solidFill>
            <a:srgbClr val="023368"/>
          </a:solid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6419878" y="5189737"/>
            <a:ext cx="133350" cy="133350"/>
          </a:xfrm>
          <a:prstGeom prst="ellipse">
            <a:avLst/>
          </a:prstGeom>
          <a:solidFill>
            <a:srgbClr val="023368"/>
          </a:solid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6784416" y="3168203"/>
            <a:ext cx="2395589" cy="300082"/>
          </a:xfrm>
          <a:prstGeom prst="rect">
            <a:avLst/>
          </a:prstGeom>
        </p:spPr>
        <p:txBody>
          <a:bodyPr wrap="square" anchor="t">
            <a:spAutoFit/>
          </a:bodyPr>
          <a:lstStyle/>
          <a:p>
            <a:r>
              <a:rPr lang="en-US" sz="1350" dirty="0">
                <a:solidFill>
                  <a:schemeClr val="tx1">
                    <a:lumMod val="65000"/>
                    <a:lumOff val="35000"/>
                  </a:schemeClr>
                </a:solidFill>
                <a:latin typeface="+mj-lt"/>
              </a:rPr>
              <a:t>End-to-End IP Architecture</a:t>
            </a:r>
          </a:p>
        </p:txBody>
      </p:sp>
      <p:sp>
        <p:nvSpPr>
          <p:cNvPr id="26" name="Rectangle 25"/>
          <p:cNvSpPr/>
          <p:nvPr/>
        </p:nvSpPr>
        <p:spPr>
          <a:xfrm>
            <a:off x="6798718" y="4002084"/>
            <a:ext cx="2112312" cy="715581"/>
          </a:xfrm>
          <a:prstGeom prst="rect">
            <a:avLst/>
          </a:prstGeom>
        </p:spPr>
        <p:txBody>
          <a:bodyPr wrap="square" anchor="t">
            <a:spAutoFit/>
          </a:bodyPr>
          <a:lstStyle/>
          <a:p>
            <a:r>
              <a:rPr lang="en-US" sz="1350" dirty="0">
                <a:solidFill>
                  <a:schemeClr val="tx1">
                    <a:lumMod val="65000"/>
                    <a:lumOff val="35000"/>
                  </a:schemeClr>
                </a:solidFill>
                <a:latin typeface="+mj-lt"/>
              </a:rPr>
              <a:t>Multiple Form Factors for Different Deployment Scenarios</a:t>
            </a:r>
          </a:p>
        </p:txBody>
      </p:sp>
      <p:sp>
        <p:nvSpPr>
          <p:cNvPr id="27" name="Rectangle 26"/>
          <p:cNvSpPr/>
          <p:nvPr/>
        </p:nvSpPr>
        <p:spPr>
          <a:xfrm>
            <a:off x="6797480" y="3178703"/>
            <a:ext cx="2386865" cy="350865"/>
          </a:xfrm>
          <a:prstGeom prst="rect">
            <a:avLst/>
          </a:prstGeom>
        </p:spPr>
        <p:txBody>
          <a:bodyPr wrap="square" anchor="t">
            <a:spAutoFit/>
          </a:bodyPr>
          <a:lstStyle/>
          <a:p>
            <a:pPr>
              <a:lnSpc>
                <a:spcPct val="80000"/>
              </a:lnSpc>
            </a:pPr>
            <a:endParaRPr lang="en-US" sz="2100" dirty="0">
              <a:solidFill>
                <a:srgbClr val="000000"/>
              </a:solidFill>
              <a:latin typeface="Arial"/>
            </a:endParaRPr>
          </a:p>
        </p:txBody>
      </p:sp>
      <p:sp>
        <p:nvSpPr>
          <p:cNvPr id="13" name="Rectangle 12"/>
          <p:cNvSpPr/>
          <p:nvPr/>
        </p:nvSpPr>
        <p:spPr>
          <a:xfrm>
            <a:off x="6758132" y="2170354"/>
            <a:ext cx="2193485" cy="507831"/>
          </a:xfrm>
          <a:prstGeom prst="rect">
            <a:avLst/>
          </a:prstGeom>
        </p:spPr>
        <p:txBody>
          <a:bodyPr wrap="square" anchor="ctr">
            <a:spAutoFit/>
          </a:bodyPr>
          <a:lstStyle/>
          <a:p>
            <a:r>
              <a:rPr lang="en-US" sz="1350" dirty="0">
                <a:solidFill>
                  <a:schemeClr val="tx1">
                    <a:lumMod val="65000"/>
                    <a:lumOff val="35000"/>
                  </a:schemeClr>
                </a:solidFill>
                <a:latin typeface="+mj-lt"/>
              </a:rPr>
              <a:t>Proven Integration with Harris Infrastructure</a:t>
            </a:r>
          </a:p>
        </p:txBody>
      </p:sp>
      <p:sp>
        <p:nvSpPr>
          <p:cNvPr id="5" name="Rectangle 4"/>
          <p:cNvSpPr/>
          <p:nvPr/>
        </p:nvSpPr>
        <p:spPr>
          <a:xfrm>
            <a:off x="7196560" y="1157806"/>
            <a:ext cx="1559689" cy="451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2492" y="1053634"/>
            <a:ext cx="1707378" cy="746978"/>
          </a:xfrm>
          <a:prstGeom prst="rect">
            <a:avLst/>
          </a:prstGeom>
        </p:spPr>
      </p:pic>
      <p:sp>
        <p:nvSpPr>
          <p:cNvPr id="16" name="Rectangle 15"/>
          <p:cNvSpPr/>
          <p:nvPr/>
        </p:nvSpPr>
        <p:spPr>
          <a:xfrm>
            <a:off x="6598794" y="5117912"/>
            <a:ext cx="1971824" cy="300082"/>
          </a:xfrm>
          <a:prstGeom prst="rect">
            <a:avLst/>
          </a:prstGeom>
        </p:spPr>
        <p:txBody>
          <a:bodyPr wrap="square" anchor="t">
            <a:spAutoFit/>
          </a:bodyPr>
          <a:lstStyle/>
          <a:p>
            <a:r>
              <a:rPr lang="en-US" sz="1350" dirty="0">
                <a:solidFill>
                  <a:schemeClr val="tx1">
                    <a:lumMod val="65000"/>
                    <a:lumOff val="35000"/>
                  </a:schemeClr>
                </a:solidFill>
                <a:latin typeface="+mj-lt"/>
              </a:rPr>
              <a:t>Made in America</a:t>
            </a:r>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22930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209" y="3908004"/>
            <a:ext cx="1822557" cy="234866"/>
          </a:xfrm>
          <a:prstGeom prst="rect">
            <a:avLst/>
          </a:prstGeom>
        </p:spPr>
      </p:pic>
      <p:sp>
        <p:nvSpPr>
          <p:cNvPr id="4" name="Title 3"/>
          <p:cNvSpPr>
            <a:spLocks noGrp="1"/>
          </p:cNvSpPr>
          <p:nvPr>
            <p:ph type="title"/>
          </p:nvPr>
        </p:nvSpPr>
        <p:spPr/>
        <p:txBody>
          <a:bodyPr/>
          <a:lstStyle/>
          <a:p>
            <a:r>
              <a:rPr lang="en-US" dirty="0"/>
              <a:t>A DMR ecosystem built on open standards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599" y="2359115"/>
            <a:ext cx="1286974" cy="128697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81" y="1941653"/>
            <a:ext cx="3070453" cy="179621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299" y="3710246"/>
            <a:ext cx="1743491" cy="762777"/>
          </a:xfrm>
          <a:prstGeom prst="rect">
            <a:avLst/>
          </a:prstGeom>
        </p:spPr>
      </p:pic>
      <p:sp>
        <p:nvSpPr>
          <p:cNvPr id="10" name="TextBox 9"/>
          <p:cNvSpPr txBox="1"/>
          <p:nvPr/>
        </p:nvSpPr>
        <p:spPr>
          <a:xfrm>
            <a:off x="3280776" y="2571487"/>
            <a:ext cx="44087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t>
            </a:r>
          </a:p>
        </p:txBody>
      </p:sp>
      <p:sp>
        <p:nvSpPr>
          <p:cNvPr id="11" name="TextBox 10"/>
          <p:cNvSpPr txBox="1"/>
          <p:nvPr/>
        </p:nvSpPr>
        <p:spPr>
          <a:xfrm>
            <a:off x="5740841" y="2554090"/>
            <a:ext cx="440872" cy="646331"/>
          </a:xfrm>
          <a:prstGeom prst="rect">
            <a:avLst/>
          </a:prstGeom>
          <a:noFill/>
        </p:spPr>
        <p:txBody>
          <a:bodyPr wrap="square" rtlCol="0" anchor="t">
            <a:spAutoFit/>
          </a:bodyPr>
          <a:lstStyle/>
          <a:p>
            <a:r>
              <a:rPr lang="en-US" sz="3600" b="1" dirty="0">
                <a:latin typeface="Arial" panose="020B0604020202020204" pitchFamily="34" charset="0"/>
                <a:cs typeface="Arial" panose="020B0604020202020204" pitchFamily="34" charset="0"/>
              </a:rPr>
              <a:t>=</a:t>
            </a:r>
          </a:p>
        </p:txBody>
      </p:sp>
      <p:cxnSp>
        <p:nvCxnSpPr>
          <p:cNvPr id="17" name="Straight Connector 16"/>
          <p:cNvCxnSpPr/>
          <p:nvPr/>
        </p:nvCxnSpPr>
        <p:spPr>
          <a:xfrm>
            <a:off x="577516" y="4458599"/>
            <a:ext cx="7796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txBox="1">
            <a:spLocks/>
          </p:cNvSpPr>
          <p:nvPr/>
        </p:nvSpPr>
        <p:spPr>
          <a:xfrm>
            <a:off x="581536" y="4630341"/>
            <a:ext cx="7817133" cy="946547"/>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461963" indent="-2317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684213" indent="-2222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2301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5000"/>
              </a:lnSpc>
              <a:spcBef>
                <a:spcPts val="0"/>
              </a:spcBef>
            </a:pPr>
            <a:r>
              <a:rPr lang="en-US" sz="3000" dirty="0">
                <a:solidFill>
                  <a:schemeClr val="tx1">
                    <a:lumMod val="65000"/>
                    <a:lumOff val="35000"/>
                  </a:schemeClr>
                </a:solidFill>
                <a:latin typeface="Arial" charset="0"/>
                <a:ea typeface="Arial" charset="0"/>
                <a:cs typeface="Arial" charset="0"/>
              </a:rPr>
              <a:t>A DMR ecosystem</a:t>
            </a:r>
            <a:endParaRPr lang="en-US" sz="3000" dirty="0">
              <a:solidFill>
                <a:schemeClr val="tx1">
                  <a:lumMod val="65000"/>
                  <a:lumOff val="35000"/>
                </a:schemeClr>
              </a:solidFill>
              <a:latin typeface="Arial"/>
              <a:ea typeface="Arial" charset="0"/>
              <a:cs typeface="Arial" charset="0"/>
            </a:endParaRPr>
          </a:p>
          <a:p>
            <a:pPr algn="ctr">
              <a:lnSpc>
                <a:spcPct val="85000"/>
              </a:lnSpc>
              <a:spcBef>
                <a:spcPts val="0"/>
              </a:spcBef>
            </a:pPr>
            <a:r>
              <a:rPr lang="en-US" sz="2700" b="0" dirty="0">
                <a:solidFill>
                  <a:schemeClr val="tx1">
                    <a:lumMod val="65000"/>
                    <a:lumOff val="35000"/>
                  </a:schemeClr>
                </a:solidFill>
                <a:latin typeface="Arial" charset="0"/>
                <a:ea typeface="Arial" charset="0"/>
                <a:cs typeface="Arial" charset="0"/>
              </a:rPr>
              <a:t>of voice, mapping, and data</a:t>
            </a:r>
            <a:endParaRPr lang="en-US" sz="3000" b="0" dirty="0">
              <a:solidFill>
                <a:schemeClr val="tx1">
                  <a:lumMod val="65000"/>
                  <a:lumOff val="35000"/>
                </a:schemeClr>
              </a:solidFill>
              <a:latin typeface="Arial" charset="0"/>
              <a:ea typeface="Arial" charset="0"/>
              <a:cs typeface="Arial" charset="0"/>
            </a:endParaRPr>
          </a:p>
        </p:txBody>
      </p:sp>
      <p:pic>
        <p:nvPicPr>
          <p:cNvPr id="12" name="Picture 11"/>
          <p:cNvPicPr>
            <a:picLocks noChangeAspect="1"/>
          </p:cNvPicPr>
          <p:nvPr/>
        </p:nvPicPr>
        <p:blipFill rotWithShape="1">
          <a:blip r:embed="rId6"/>
          <a:srcRect t="42201"/>
          <a:stretch/>
        </p:blipFill>
        <p:spPr>
          <a:xfrm>
            <a:off x="3628850" y="3797622"/>
            <a:ext cx="2174300" cy="484732"/>
          </a:xfrm>
          <a:prstGeom prst="rect">
            <a:avLst/>
          </a:prstGeom>
        </p:spPr>
      </p:pic>
      <p:sp>
        <p:nvSpPr>
          <p:cNvPr id="16" name="TextBox 15"/>
          <p:cNvSpPr txBox="1"/>
          <p:nvPr/>
        </p:nvSpPr>
        <p:spPr>
          <a:xfrm>
            <a:off x="8440820" y="3942474"/>
            <a:ext cx="317598" cy="176972"/>
          </a:xfrm>
          <a:prstGeom prst="rect">
            <a:avLst/>
          </a:prstGeom>
          <a:noFill/>
        </p:spPr>
        <p:txBody>
          <a:bodyPr wrap="square" rtlCol="0">
            <a:spAutoFit/>
          </a:bodyPr>
          <a:lstStyle/>
          <a:p>
            <a:r>
              <a:rPr lang="en-US" sz="825" baseline="30000" dirty="0">
                <a:latin typeface="Arial" panose="020B0604020202020204" pitchFamily="34" charset="0"/>
                <a:cs typeface="Arial" panose="020B0604020202020204" pitchFamily="34" charset="0"/>
              </a:rPr>
              <a:t>TM</a:t>
            </a:r>
          </a:p>
        </p:txBody>
      </p:sp>
      <p:sp>
        <p:nvSpPr>
          <p:cNvPr id="20" name="Content Placeholder 4"/>
          <p:cNvSpPr txBox="1">
            <a:spLocks/>
          </p:cNvSpPr>
          <p:nvPr/>
        </p:nvSpPr>
        <p:spPr>
          <a:xfrm>
            <a:off x="3933253" y="1964218"/>
            <a:ext cx="1942724" cy="3297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461963" indent="-2317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684213" indent="-2222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2301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50" dirty="0">
                <a:solidFill>
                  <a:schemeClr val="tx1">
                    <a:lumMod val="75000"/>
                    <a:lumOff val="25000"/>
                  </a:schemeClr>
                </a:solidFill>
                <a:latin typeface="Arial" charset="0"/>
                <a:ea typeface="Arial" charset="0"/>
                <a:cs typeface="Arial" charset="0"/>
              </a:rPr>
              <a:t>LATITUDE</a:t>
            </a:r>
            <a:r>
              <a:rPr lang="en-US" sz="750" b="0" dirty="0">
                <a:solidFill>
                  <a:schemeClr val="tx1">
                    <a:lumMod val="75000"/>
                    <a:lumOff val="25000"/>
                  </a:schemeClr>
                </a:solidFill>
                <a:latin typeface="Arial" charset="0"/>
                <a:ea typeface="Arial" charset="0"/>
                <a:cs typeface="Arial" charset="0"/>
              </a:rPr>
              <a:t>: 36.132229 </a:t>
            </a:r>
            <a:br>
              <a:rPr lang="en-US" sz="750" b="0" dirty="0">
                <a:solidFill>
                  <a:schemeClr val="tx1">
                    <a:lumMod val="75000"/>
                    <a:lumOff val="25000"/>
                  </a:schemeClr>
                </a:solidFill>
                <a:latin typeface="Arial" charset="0"/>
                <a:ea typeface="Arial" charset="0"/>
                <a:cs typeface="Arial" charset="0"/>
              </a:rPr>
            </a:br>
            <a:r>
              <a:rPr lang="en-US" sz="750" dirty="0">
                <a:solidFill>
                  <a:schemeClr val="tx1">
                    <a:lumMod val="75000"/>
                    <a:lumOff val="25000"/>
                  </a:schemeClr>
                </a:solidFill>
                <a:latin typeface="Arial" charset="0"/>
                <a:ea typeface="Arial" charset="0"/>
                <a:cs typeface="Arial" charset="0"/>
              </a:rPr>
              <a:t>LONGITUDE</a:t>
            </a:r>
            <a:r>
              <a:rPr lang="en-US" sz="750" b="0" dirty="0">
                <a:solidFill>
                  <a:schemeClr val="tx1">
                    <a:lumMod val="75000"/>
                    <a:lumOff val="25000"/>
                  </a:schemeClr>
                </a:solidFill>
                <a:latin typeface="Arial" charset="0"/>
                <a:ea typeface="Arial" charset="0"/>
                <a:cs typeface="Arial" charset="0"/>
              </a:rPr>
              <a:t>: -115.155251</a:t>
            </a:r>
          </a:p>
        </p:txBody>
      </p:sp>
      <p:grpSp>
        <p:nvGrpSpPr>
          <p:cNvPr id="15" name="Group 14"/>
          <p:cNvGrpSpPr/>
          <p:nvPr/>
        </p:nvGrpSpPr>
        <p:grpSpPr>
          <a:xfrm>
            <a:off x="5971630" y="1682520"/>
            <a:ext cx="3072006" cy="2258436"/>
            <a:chOff x="7962173" y="1100360"/>
            <a:chExt cx="4096008" cy="3011248"/>
          </a:xfrm>
        </p:grpSpPr>
        <p:grpSp>
          <p:nvGrpSpPr>
            <p:cNvPr id="14" name="Group 13"/>
            <p:cNvGrpSpPr/>
            <p:nvPr/>
          </p:nvGrpSpPr>
          <p:grpSpPr>
            <a:xfrm>
              <a:off x="7962173" y="1100360"/>
              <a:ext cx="4096008" cy="3011248"/>
              <a:chOff x="7962173" y="1100360"/>
              <a:chExt cx="4096008" cy="3011248"/>
            </a:xfrm>
          </p:grpSpPr>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2173" y="1100360"/>
                <a:ext cx="4096008" cy="3011248"/>
              </a:xfrm>
              <a:prstGeom prst="rect">
                <a:avLst/>
              </a:prstGeom>
            </p:spPr>
          </p:pic>
          <p:pic>
            <p:nvPicPr>
              <p:cNvPr id="25" name="Picture 24"/>
              <p:cNvPicPr>
                <a:picLocks noChangeAspect="1"/>
              </p:cNvPicPr>
              <p:nvPr/>
            </p:nvPicPr>
            <p:blipFill>
              <a:blip r:embed="rId8"/>
              <a:stretch>
                <a:fillRect/>
              </a:stretch>
            </p:blipFill>
            <p:spPr>
              <a:xfrm>
                <a:off x="9640245" y="2868641"/>
                <a:ext cx="122186" cy="172746"/>
              </a:xfrm>
              <a:prstGeom prst="rect">
                <a:avLst/>
              </a:prstGeom>
            </p:spPr>
          </p:pic>
        </p:gr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50731" y="3090604"/>
              <a:ext cx="807450" cy="863440"/>
            </a:xfrm>
            <a:prstGeom prst="rect">
              <a:avLst/>
            </a:prstGeom>
          </p:spPr>
        </p:pic>
      </p:grpSp>
      <p:pic>
        <p:nvPicPr>
          <p:cNvPr id="7" name="Picture 6"/>
          <p:cNvPicPr>
            <a:picLocks noChangeAspect="1"/>
          </p:cNvPicPr>
          <p:nvPr/>
        </p:nvPicPr>
        <p:blipFill>
          <a:blip r:embed="rId8"/>
          <a:stretch>
            <a:fillRect/>
          </a:stretch>
        </p:blipFill>
        <p:spPr>
          <a:xfrm>
            <a:off x="3646946" y="1933400"/>
            <a:ext cx="276225" cy="390525"/>
          </a:xfrm>
          <a:prstGeom prst="rect">
            <a:avLst/>
          </a:prstGeom>
        </p:spPr>
      </p:pic>
    </p:spTree>
    <p:extLst>
      <p:ext uri="{BB962C8B-B14F-4D97-AF65-F5344CB8AC3E}">
        <p14:creationId xmlns:p14="http://schemas.microsoft.com/office/powerpoint/2010/main" val="67183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468134" y="3982973"/>
            <a:ext cx="63809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Avtec + EnableLocation: track radio resources </a:t>
            </a:r>
            <a:br>
              <a:rPr lang="en-US" dirty="0"/>
            </a:br>
            <a:r>
              <a:rPr lang="en-US" dirty="0"/>
              <a:t>in the field</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8861" y="1868615"/>
            <a:ext cx="4895139" cy="3778383"/>
          </a:xfrm>
          <a:prstGeom prst="rect">
            <a:avLst/>
          </a:prstGeom>
        </p:spPr>
      </p:pic>
      <p:sp>
        <p:nvSpPr>
          <p:cNvPr id="7" name="Title 2"/>
          <p:cNvSpPr txBox="1">
            <a:spLocks/>
          </p:cNvSpPr>
          <p:nvPr/>
        </p:nvSpPr>
        <p:spPr>
          <a:xfrm>
            <a:off x="267715" y="2318949"/>
            <a:ext cx="4304285" cy="1569028"/>
          </a:xfrm>
          <a:prstGeom prst="rect">
            <a:avLst/>
          </a:prstGeom>
        </p:spPr>
        <p:txBody>
          <a:bodyPr vert="horz" lIns="205740" tIns="34290" rIns="205740" bIns="34290" rtlCol="0" anchor="t">
            <a:noAutofit/>
          </a:bodyPr>
          <a:lstStyle>
            <a:lvl1pPr algn="l" defTabSz="457200" rtl="0" eaLnBrk="1" latinLnBrk="0" hangingPunct="1">
              <a:lnSpc>
                <a:spcPct val="80000"/>
              </a:lnSpc>
              <a:spcBef>
                <a:spcPct val="0"/>
              </a:spcBef>
              <a:buNone/>
              <a:defRPr sz="4000" b="1" i="0" kern="1200">
                <a:solidFill>
                  <a:schemeClr val="accent5"/>
                </a:solidFill>
                <a:latin typeface="+mj-lt"/>
                <a:ea typeface="+mj-ea"/>
                <a:cs typeface="+mj-cs"/>
              </a:defRPr>
            </a:lvl1pPr>
          </a:lstStyle>
          <a:p>
            <a:r>
              <a:rPr lang="en-US" sz="3000" b="0" dirty="0">
                <a:solidFill>
                  <a:schemeClr val="tx1">
                    <a:lumMod val="65000"/>
                    <a:lumOff val="35000"/>
                  </a:schemeClr>
                </a:solidFill>
                <a:latin typeface="Arial"/>
              </a:rPr>
              <a:t>Integrated voice, mapping, and data for faster, more informed decision-making</a:t>
            </a:r>
          </a:p>
        </p:txBody>
      </p:sp>
    </p:spTree>
    <p:extLst>
      <p:ext uri="{BB962C8B-B14F-4D97-AF65-F5344CB8AC3E}">
        <p14:creationId xmlns:p14="http://schemas.microsoft.com/office/powerpoint/2010/main" val="1866647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279" t="17817" r="-295" b="32833"/>
          <a:stretch/>
        </p:blipFill>
        <p:spPr>
          <a:xfrm>
            <a:off x="4" y="816749"/>
            <a:ext cx="9208390" cy="3375324"/>
          </a:xfrm>
          <a:prstGeom prst="rect">
            <a:avLst/>
          </a:prstGeom>
        </p:spPr>
      </p:pic>
      <p:sp>
        <p:nvSpPr>
          <p:cNvPr id="10" name="Title 2"/>
          <p:cNvSpPr>
            <a:spLocks noGrp="1"/>
          </p:cNvSpPr>
          <p:nvPr>
            <p:ph type="title"/>
          </p:nvPr>
        </p:nvSpPr>
        <p:spPr>
          <a:xfrm>
            <a:off x="353440" y="88777"/>
            <a:ext cx="7133593" cy="727969"/>
          </a:xfrm>
        </p:spPr>
        <p:txBody>
          <a:bodyPr>
            <a:normAutofit/>
          </a:bodyPr>
          <a:lstStyle/>
          <a:p>
            <a:r>
              <a:rPr lang="en-US" sz="2100" dirty="0"/>
              <a:t>First Responders rely on Avtec VoIP dispatch solutions</a:t>
            </a:r>
          </a:p>
        </p:txBody>
      </p:sp>
      <p:sp>
        <p:nvSpPr>
          <p:cNvPr id="7" name="Title 3"/>
          <p:cNvSpPr txBox="1">
            <a:spLocks/>
          </p:cNvSpPr>
          <p:nvPr/>
        </p:nvSpPr>
        <p:spPr>
          <a:xfrm>
            <a:off x="98981" y="923834"/>
            <a:ext cx="6929580" cy="545977"/>
          </a:xfrm>
          <a:prstGeom prst="rect">
            <a:avLst/>
          </a:prstGeom>
        </p:spPr>
        <p:txBody>
          <a:bodyPr anchor="ctr">
            <a:normAutofit fontScale="97500"/>
          </a:bodyPr>
          <a:lstStyle>
            <a:lvl1pPr algn="l" defTabSz="914400" rtl="0" eaLnBrk="1" latinLnBrk="0" hangingPunct="1">
              <a:lnSpc>
                <a:spcPct val="90000"/>
              </a:lnSpc>
              <a:spcBef>
                <a:spcPct val="0"/>
              </a:spcBef>
              <a:buNone/>
              <a:defRPr sz="2400" b="0" kern="1200">
                <a:solidFill>
                  <a:srgbClr val="CF102D"/>
                </a:solidFill>
                <a:latin typeface="Arial" panose="020B0604020202020204" pitchFamily="34" charset="0"/>
                <a:ea typeface="+mj-ea"/>
                <a:cs typeface="Arial" panose="020B0604020202020204" pitchFamily="34" charset="0"/>
              </a:defRPr>
            </a:lvl1pPr>
          </a:lstStyle>
          <a:p>
            <a:endParaRPr lang="en-US" sz="1800" dirty="0">
              <a:latin typeface="Arial"/>
            </a:endParaRPr>
          </a:p>
        </p:txBody>
      </p:sp>
    </p:spTree>
    <p:extLst>
      <p:ext uri="{BB962C8B-B14F-4D97-AF65-F5344CB8AC3E}">
        <p14:creationId xmlns:p14="http://schemas.microsoft.com/office/powerpoint/2010/main" val="76990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0788" y="2912184"/>
            <a:ext cx="1445250" cy="845471"/>
          </a:xfrm>
          <a:prstGeom prst="rect">
            <a:avLst/>
          </a:prstGeom>
        </p:spPr>
      </p:pic>
      <p:sp>
        <p:nvSpPr>
          <p:cNvPr id="4" name="Title 3"/>
          <p:cNvSpPr>
            <a:spLocks noGrp="1"/>
          </p:cNvSpPr>
          <p:nvPr>
            <p:ph type="title"/>
          </p:nvPr>
        </p:nvSpPr>
        <p:spPr/>
        <p:txBody>
          <a:bodyPr/>
          <a:lstStyle/>
          <a:p>
            <a:r>
              <a:rPr lang="en-US" dirty="0"/>
              <a:t>One platform. Multiple technologies</a:t>
            </a:r>
          </a:p>
        </p:txBody>
      </p:sp>
      <p:sp>
        <p:nvSpPr>
          <p:cNvPr id="5" name="Freeform 4"/>
          <p:cNvSpPr/>
          <p:nvPr/>
        </p:nvSpPr>
        <p:spPr>
          <a:xfrm>
            <a:off x="2657795" y="2465532"/>
            <a:ext cx="1258332" cy="324853"/>
          </a:xfrm>
          <a:custGeom>
            <a:avLst/>
            <a:gdLst>
              <a:gd name="connsiteX0" fmla="*/ 0 w 2310063"/>
              <a:gd name="connsiteY0" fmla="*/ 0 h 433137"/>
              <a:gd name="connsiteX1" fmla="*/ 1636294 w 2310063"/>
              <a:gd name="connsiteY1" fmla="*/ 0 h 433137"/>
              <a:gd name="connsiteX2" fmla="*/ 2310063 w 2310063"/>
              <a:gd name="connsiteY2" fmla="*/ 433137 h 433137"/>
              <a:gd name="connsiteX3" fmla="*/ 2310063 w 2310063"/>
              <a:gd name="connsiteY3" fmla="*/ 433137 h 433137"/>
            </a:gdLst>
            <a:ahLst/>
            <a:cxnLst>
              <a:cxn ang="0">
                <a:pos x="connsiteX0" y="connsiteY0"/>
              </a:cxn>
              <a:cxn ang="0">
                <a:pos x="connsiteX1" y="connsiteY1"/>
              </a:cxn>
              <a:cxn ang="0">
                <a:pos x="connsiteX2" y="connsiteY2"/>
              </a:cxn>
              <a:cxn ang="0">
                <a:pos x="connsiteX3" y="connsiteY3"/>
              </a:cxn>
            </a:cxnLst>
            <a:rect l="l" t="t" r="r" b="b"/>
            <a:pathLst>
              <a:path w="2310063" h="433137">
                <a:moveTo>
                  <a:pt x="0" y="0"/>
                </a:moveTo>
                <a:lnTo>
                  <a:pt x="1636294" y="0"/>
                </a:lnTo>
                <a:lnTo>
                  <a:pt x="2310063" y="433137"/>
                </a:lnTo>
                <a:lnTo>
                  <a:pt x="2310063" y="433137"/>
                </a:lnTo>
              </a:path>
            </a:pathLst>
          </a:custGeom>
          <a:noFill/>
          <a:ln w="12700">
            <a:solidFill>
              <a:schemeClr val="tx1"/>
            </a:solidFill>
            <a:prstDash val="sysDot"/>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Freeform 8"/>
          <p:cNvSpPr/>
          <p:nvPr/>
        </p:nvSpPr>
        <p:spPr>
          <a:xfrm rot="10800000">
            <a:off x="4834041" y="4051614"/>
            <a:ext cx="1218373" cy="324853"/>
          </a:xfrm>
          <a:custGeom>
            <a:avLst/>
            <a:gdLst>
              <a:gd name="connsiteX0" fmla="*/ 0 w 2310063"/>
              <a:gd name="connsiteY0" fmla="*/ 0 h 433137"/>
              <a:gd name="connsiteX1" fmla="*/ 1636294 w 2310063"/>
              <a:gd name="connsiteY1" fmla="*/ 0 h 433137"/>
              <a:gd name="connsiteX2" fmla="*/ 2310063 w 2310063"/>
              <a:gd name="connsiteY2" fmla="*/ 433137 h 433137"/>
              <a:gd name="connsiteX3" fmla="*/ 2310063 w 2310063"/>
              <a:gd name="connsiteY3" fmla="*/ 433137 h 433137"/>
            </a:gdLst>
            <a:ahLst/>
            <a:cxnLst>
              <a:cxn ang="0">
                <a:pos x="connsiteX0" y="connsiteY0"/>
              </a:cxn>
              <a:cxn ang="0">
                <a:pos x="connsiteX1" y="connsiteY1"/>
              </a:cxn>
              <a:cxn ang="0">
                <a:pos x="connsiteX2" y="connsiteY2"/>
              </a:cxn>
              <a:cxn ang="0">
                <a:pos x="connsiteX3" y="connsiteY3"/>
              </a:cxn>
            </a:cxnLst>
            <a:rect l="l" t="t" r="r" b="b"/>
            <a:pathLst>
              <a:path w="2310063" h="433137">
                <a:moveTo>
                  <a:pt x="0" y="0"/>
                </a:moveTo>
                <a:lnTo>
                  <a:pt x="1636294" y="0"/>
                </a:lnTo>
                <a:lnTo>
                  <a:pt x="2310063" y="433137"/>
                </a:lnTo>
                <a:lnTo>
                  <a:pt x="2310063" y="433137"/>
                </a:lnTo>
              </a:path>
            </a:pathLst>
          </a:custGeom>
          <a:noFill/>
          <a:ln w="12700">
            <a:solidFill>
              <a:schemeClr val="tx1"/>
            </a:solidFill>
            <a:prstDash val="sysDot"/>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3" name="Straight Connector 12"/>
          <p:cNvCxnSpPr/>
          <p:nvPr/>
        </p:nvCxnSpPr>
        <p:spPr>
          <a:xfrm>
            <a:off x="2657794" y="3417623"/>
            <a:ext cx="946643" cy="0"/>
          </a:xfrm>
          <a:prstGeom prst="line">
            <a:avLst/>
          </a:prstGeom>
          <a:ln w="12700">
            <a:solidFill>
              <a:schemeClr val="tx1"/>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flipV="1">
            <a:off x="2657795" y="4044861"/>
            <a:ext cx="1258332" cy="385929"/>
          </a:xfrm>
          <a:custGeom>
            <a:avLst/>
            <a:gdLst>
              <a:gd name="connsiteX0" fmla="*/ 0 w 2310063"/>
              <a:gd name="connsiteY0" fmla="*/ 0 h 433137"/>
              <a:gd name="connsiteX1" fmla="*/ 1636294 w 2310063"/>
              <a:gd name="connsiteY1" fmla="*/ 0 h 433137"/>
              <a:gd name="connsiteX2" fmla="*/ 2310063 w 2310063"/>
              <a:gd name="connsiteY2" fmla="*/ 433137 h 433137"/>
              <a:gd name="connsiteX3" fmla="*/ 2310063 w 2310063"/>
              <a:gd name="connsiteY3" fmla="*/ 433137 h 433137"/>
            </a:gdLst>
            <a:ahLst/>
            <a:cxnLst>
              <a:cxn ang="0">
                <a:pos x="connsiteX0" y="connsiteY0"/>
              </a:cxn>
              <a:cxn ang="0">
                <a:pos x="connsiteX1" y="connsiteY1"/>
              </a:cxn>
              <a:cxn ang="0">
                <a:pos x="connsiteX2" y="connsiteY2"/>
              </a:cxn>
              <a:cxn ang="0">
                <a:pos x="connsiteX3" y="connsiteY3"/>
              </a:cxn>
            </a:cxnLst>
            <a:rect l="l" t="t" r="r" b="b"/>
            <a:pathLst>
              <a:path w="2310063" h="433137">
                <a:moveTo>
                  <a:pt x="0" y="0"/>
                </a:moveTo>
                <a:lnTo>
                  <a:pt x="1636294" y="0"/>
                </a:lnTo>
                <a:lnTo>
                  <a:pt x="2310063" y="433137"/>
                </a:lnTo>
                <a:lnTo>
                  <a:pt x="2310063" y="433137"/>
                </a:lnTo>
              </a:path>
            </a:pathLst>
          </a:custGeom>
          <a:noFill/>
          <a:ln w="12700">
            <a:solidFill>
              <a:schemeClr val="tx1"/>
            </a:solidFill>
            <a:prstDash val="sysDot"/>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8" name="Straight Connector 17"/>
          <p:cNvCxnSpPr/>
          <p:nvPr/>
        </p:nvCxnSpPr>
        <p:spPr>
          <a:xfrm>
            <a:off x="5171411" y="3417623"/>
            <a:ext cx="881003" cy="0"/>
          </a:xfrm>
          <a:prstGeom prst="line">
            <a:avLst/>
          </a:prstGeom>
          <a:ln w="12700">
            <a:solidFill>
              <a:schemeClr val="tx1"/>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rot="10800000" flipV="1">
            <a:off x="4834039" y="2452406"/>
            <a:ext cx="1274084" cy="351106"/>
          </a:xfrm>
          <a:custGeom>
            <a:avLst/>
            <a:gdLst>
              <a:gd name="connsiteX0" fmla="*/ 0 w 2310063"/>
              <a:gd name="connsiteY0" fmla="*/ 0 h 433137"/>
              <a:gd name="connsiteX1" fmla="*/ 1636294 w 2310063"/>
              <a:gd name="connsiteY1" fmla="*/ 0 h 433137"/>
              <a:gd name="connsiteX2" fmla="*/ 2310063 w 2310063"/>
              <a:gd name="connsiteY2" fmla="*/ 433137 h 433137"/>
              <a:gd name="connsiteX3" fmla="*/ 2310063 w 2310063"/>
              <a:gd name="connsiteY3" fmla="*/ 433137 h 433137"/>
            </a:gdLst>
            <a:ahLst/>
            <a:cxnLst>
              <a:cxn ang="0">
                <a:pos x="connsiteX0" y="connsiteY0"/>
              </a:cxn>
              <a:cxn ang="0">
                <a:pos x="connsiteX1" y="connsiteY1"/>
              </a:cxn>
              <a:cxn ang="0">
                <a:pos x="connsiteX2" y="connsiteY2"/>
              </a:cxn>
              <a:cxn ang="0">
                <a:pos x="connsiteX3" y="connsiteY3"/>
              </a:cxn>
            </a:cxnLst>
            <a:rect l="l" t="t" r="r" b="b"/>
            <a:pathLst>
              <a:path w="2310063" h="433137">
                <a:moveTo>
                  <a:pt x="0" y="0"/>
                </a:moveTo>
                <a:lnTo>
                  <a:pt x="1636294" y="0"/>
                </a:lnTo>
                <a:lnTo>
                  <a:pt x="2310063" y="433137"/>
                </a:lnTo>
                <a:lnTo>
                  <a:pt x="2310063" y="433137"/>
                </a:lnTo>
              </a:path>
            </a:pathLst>
          </a:custGeom>
          <a:noFill/>
          <a:ln w="12700">
            <a:solidFill>
              <a:schemeClr val="tx1"/>
            </a:solidFill>
            <a:prstDash val="sysDot"/>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ounded Rectangle 20"/>
          <p:cNvSpPr/>
          <p:nvPr/>
        </p:nvSpPr>
        <p:spPr>
          <a:xfrm>
            <a:off x="726421" y="2296975"/>
            <a:ext cx="1843349" cy="367078"/>
          </a:xfrm>
          <a:prstGeom prst="roundRect">
            <a:avLst>
              <a:gd name="adj" fmla="val 11510"/>
            </a:avLst>
          </a:prstGeom>
          <a:no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r"/>
            <a:r>
              <a:rPr lang="en-US" sz="1200" spc="225" dirty="0">
                <a:solidFill>
                  <a:schemeClr val="tx1">
                    <a:lumMod val="75000"/>
                    <a:lumOff val="25000"/>
                  </a:schemeClr>
                </a:solidFill>
              </a:rPr>
              <a:t>P25</a:t>
            </a:r>
          </a:p>
        </p:txBody>
      </p:sp>
      <p:sp>
        <p:nvSpPr>
          <p:cNvPr id="24" name="Rounded Rectangle 23"/>
          <p:cNvSpPr/>
          <p:nvPr/>
        </p:nvSpPr>
        <p:spPr>
          <a:xfrm>
            <a:off x="726421" y="3261523"/>
            <a:ext cx="1843349" cy="367078"/>
          </a:xfrm>
          <a:prstGeom prst="roundRect">
            <a:avLst>
              <a:gd name="adj" fmla="val 11510"/>
            </a:avLst>
          </a:prstGeom>
          <a:no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r"/>
            <a:r>
              <a:rPr lang="en-US" sz="1200" spc="225" dirty="0">
                <a:solidFill>
                  <a:schemeClr val="tx1">
                    <a:lumMod val="75000"/>
                    <a:lumOff val="25000"/>
                  </a:schemeClr>
                </a:solidFill>
              </a:rPr>
              <a:t>DMR</a:t>
            </a:r>
          </a:p>
        </p:txBody>
      </p:sp>
      <p:sp>
        <p:nvSpPr>
          <p:cNvPr id="27" name="Rounded Rectangle 26"/>
          <p:cNvSpPr/>
          <p:nvPr/>
        </p:nvSpPr>
        <p:spPr>
          <a:xfrm>
            <a:off x="726421" y="4219144"/>
            <a:ext cx="1843349" cy="367078"/>
          </a:xfrm>
          <a:prstGeom prst="roundRect">
            <a:avLst>
              <a:gd name="adj" fmla="val 11510"/>
            </a:avLst>
          </a:prstGeom>
          <a:no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r"/>
            <a:r>
              <a:rPr lang="en-US" sz="1200" spc="225" dirty="0">
                <a:solidFill>
                  <a:schemeClr val="tx1">
                    <a:lumMod val="75000"/>
                    <a:lumOff val="25000"/>
                  </a:schemeClr>
                </a:solidFill>
              </a:rPr>
              <a:t>CONVENTIONAL</a:t>
            </a:r>
          </a:p>
        </p:txBody>
      </p:sp>
      <p:sp>
        <p:nvSpPr>
          <p:cNvPr id="26" name="Rounded Rectangle 25"/>
          <p:cNvSpPr/>
          <p:nvPr/>
        </p:nvSpPr>
        <p:spPr>
          <a:xfrm>
            <a:off x="6241888" y="4183050"/>
            <a:ext cx="1843349" cy="367078"/>
          </a:xfrm>
          <a:prstGeom prst="roundRect">
            <a:avLst>
              <a:gd name="adj" fmla="val 11510"/>
            </a:avLst>
          </a:prstGeom>
          <a:no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r>
              <a:rPr lang="en-US" sz="1200" spc="225" dirty="0">
                <a:solidFill>
                  <a:schemeClr val="tx1">
                    <a:lumMod val="75000"/>
                    <a:lumOff val="25000"/>
                  </a:schemeClr>
                </a:solidFill>
              </a:rPr>
              <a:t>TELEPHONY</a:t>
            </a:r>
          </a:p>
        </p:txBody>
      </p:sp>
      <p:sp>
        <p:nvSpPr>
          <p:cNvPr id="25" name="Rounded Rectangle 24"/>
          <p:cNvSpPr/>
          <p:nvPr/>
        </p:nvSpPr>
        <p:spPr>
          <a:xfrm>
            <a:off x="6241888" y="3261523"/>
            <a:ext cx="1843349" cy="367078"/>
          </a:xfrm>
          <a:prstGeom prst="roundRect">
            <a:avLst>
              <a:gd name="adj" fmla="val 11510"/>
            </a:avLst>
          </a:prstGeom>
          <a:no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r>
              <a:rPr lang="en-US" sz="1200" spc="225" dirty="0">
                <a:solidFill>
                  <a:schemeClr val="tx1">
                    <a:lumMod val="75000"/>
                    <a:lumOff val="25000"/>
                  </a:schemeClr>
                </a:solidFill>
              </a:rPr>
              <a:t>TRUNKED</a:t>
            </a:r>
          </a:p>
        </p:txBody>
      </p:sp>
      <p:sp>
        <p:nvSpPr>
          <p:cNvPr id="23" name="Rounded Rectangle 22"/>
          <p:cNvSpPr/>
          <p:nvPr/>
        </p:nvSpPr>
        <p:spPr>
          <a:xfrm>
            <a:off x="6241888" y="2296975"/>
            <a:ext cx="1843349" cy="367078"/>
          </a:xfrm>
          <a:prstGeom prst="roundRect">
            <a:avLst>
              <a:gd name="adj" fmla="val 11510"/>
            </a:avLst>
          </a:prstGeom>
          <a:no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r>
              <a:rPr lang="en-US" sz="1200" spc="225" dirty="0">
                <a:solidFill>
                  <a:schemeClr val="tx1">
                    <a:lumMod val="75000"/>
                    <a:lumOff val="25000"/>
                  </a:schemeClr>
                </a:solidFill>
              </a:rPr>
              <a:t>LEGACY</a:t>
            </a:r>
          </a:p>
        </p:txBody>
      </p:sp>
      <p:sp>
        <p:nvSpPr>
          <p:cNvPr id="6" name="Oval 5"/>
          <p:cNvSpPr/>
          <p:nvPr/>
        </p:nvSpPr>
        <p:spPr>
          <a:xfrm>
            <a:off x="3634231" y="2664053"/>
            <a:ext cx="1504677" cy="1504677"/>
          </a:xfrm>
          <a:prstGeom prst="ellipse">
            <a:avLst/>
          </a:prstGeom>
          <a:noFill/>
          <a:ln w="63500">
            <a:solidFill>
              <a:srgbClr val="0233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28" name="Rounded Rectangle 27"/>
          <p:cNvSpPr/>
          <p:nvPr/>
        </p:nvSpPr>
        <p:spPr>
          <a:xfrm>
            <a:off x="3813678" y="3694718"/>
            <a:ext cx="1166911" cy="367078"/>
          </a:xfrm>
          <a:prstGeom prst="roundRect">
            <a:avLst>
              <a:gd name="adj" fmla="val 11510"/>
            </a:avLst>
          </a:prstGeom>
          <a:no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90000"/>
              </a:lnSpc>
            </a:pPr>
            <a:r>
              <a:rPr lang="en-US" sz="788" dirty="0">
                <a:solidFill>
                  <a:schemeClr val="tx1">
                    <a:lumMod val="75000"/>
                    <a:lumOff val="25000"/>
                  </a:schemeClr>
                </a:solidFill>
              </a:rPr>
              <a:t>Scout VoIP </a:t>
            </a:r>
          </a:p>
          <a:p>
            <a:pPr algn="ctr">
              <a:lnSpc>
                <a:spcPct val="90000"/>
              </a:lnSpc>
            </a:pPr>
            <a:r>
              <a:rPr lang="en-US" sz="788" dirty="0">
                <a:solidFill>
                  <a:schemeClr val="tx1">
                    <a:lumMod val="75000"/>
                    <a:lumOff val="25000"/>
                  </a:schemeClr>
                </a:solidFill>
              </a:rPr>
              <a:t>Dispatch Console</a:t>
            </a:r>
          </a:p>
        </p:txBody>
      </p:sp>
      <p:cxnSp>
        <p:nvCxnSpPr>
          <p:cNvPr id="20" name="Straight Connector 19"/>
          <p:cNvCxnSpPr/>
          <p:nvPr/>
        </p:nvCxnSpPr>
        <p:spPr>
          <a:xfrm>
            <a:off x="4390567" y="2191035"/>
            <a:ext cx="7751" cy="435429"/>
          </a:xfrm>
          <a:prstGeom prst="line">
            <a:avLst/>
          </a:prstGeom>
          <a:ln w="12700">
            <a:solidFill>
              <a:schemeClr val="tx1"/>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379119" y="4186237"/>
            <a:ext cx="7751" cy="489857"/>
          </a:xfrm>
          <a:prstGeom prst="line">
            <a:avLst/>
          </a:prstGeom>
          <a:ln w="12700">
            <a:solidFill>
              <a:schemeClr val="tx1"/>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sp>
        <p:nvSpPr>
          <p:cNvPr id="31" name="Rounded Rectangle 20"/>
          <p:cNvSpPr/>
          <p:nvPr/>
        </p:nvSpPr>
        <p:spPr>
          <a:xfrm>
            <a:off x="3471862" y="1821657"/>
            <a:ext cx="1843349" cy="367078"/>
          </a:xfrm>
          <a:prstGeom prst="roundRect">
            <a:avLst>
              <a:gd name="adj" fmla="val 11510"/>
            </a:avLst>
          </a:prstGeom>
          <a:no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200" spc="225" dirty="0">
                <a:solidFill>
                  <a:schemeClr val="tx1">
                    <a:lumMod val="75000"/>
                    <a:lumOff val="25000"/>
                  </a:schemeClr>
                </a:solidFill>
              </a:rPr>
              <a:t>LTE</a:t>
            </a:r>
            <a:endParaRPr lang="en-US" sz="1200" spc="225" dirty="0"/>
          </a:p>
        </p:txBody>
      </p:sp>
      <p:sp>
        <p:nvSpPr>
          <p:cNvPr id="32" name="Rounded Rectangle 20"/>
          <p:cNvSpPr/>
          <p:nvPr/>
        </p:nvSpPr>
        <p:spPr>
          <a:xfrm>
            <a:off x="3486150" y="4764882"/>
            <a:ext cx="1843349" cy="367078"/>
          </a:xfrm>
          <a:prstGeom prst="roundRect">
            <a:avLst>
              <a:gd name="adj" fmla="val 11510"/>
            </a:avLst>
          </a:prstGeom>
          <a:noFill/>
          <a:ln>
            <a:noFill/>
          </a:ln>
          <a:effectLst>
            <a:innerShdw dist="25400" dir="5400000">
              <a:schemeClr val="tx1">
                <a:alpha val="15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200" spc="225" dirty="0">
                <a:solidFill>
                  <a:schemeClr val="tx1">
                    <a:lumMod val="75000"/>
                    <a:lumOff val="25000"/>
                  </a:schemeClr>
                </a:solidFill>
              </a:rPr>
              <a:t>ANALOG SIMULCAST</a:t>
            </a:r>
            <a:endParaRPr lang="en-US" sz="1200" spc="225" dirty="0"/>
          </a:p>
        </p:txBody>
      </p:sp>
    </p:spTree>
    <p:extLst>
      <p:ext uri="{BB962C8B-B14F-4D97-AF65-F5344CB8AC3E}">
        <p14:creationId xmlns:p14="http://schemas.microsoft.com/office/powerpoint/2010/main" val="362196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209" y="3908004"/>
            <a:ext cx="1822557" cy="234866"/>
          </a:xfrm>
          <a:prstGeom prst="rect">
            <a:avLst/>
          </a:prstGeom>
        </p:spPr>
      </p:pic>
      <p:sp>
        <p:nvSpPr>
          <p:cNvPr id="29" name="Title 3"/>
          <p:cNvSpPr>
            <a:spLocks noGrp="1"/>
          </p:cNvSpPr>
          <p:nvPr>
            <p:ph type="title"/>
          </p:nvPr>
        </p:nvSpPr>
        <p:spPr/>
        <p:txBody>
          <a:bodyPr/>
          <a:lstStyle/>
          <a:p>
            <a:r>
              <a:rPr lang="en-US" dirty="0"/>
              <a:t>A DMR ecosystem built on open standards</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599" y="2359115"/>
            <a:ext cx="1286974" cy="1286974"/>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81" y="1941653"/>
            <a:ext cx="3070453" cy="1796215"/>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299" y="3710246"/>
            <a:ext cx="1743491" cy="762777"/>
          </a:xfrm>
          <a:prstGeom prst="rect">
            <a:avLst/>
          </a:prstGeom>
        </p:spPr>
      </p:pic>
      <p:sp>
        <p:nvSpPr>
          <p:cNvPr id="33" name="TextBox 32"/>
          <p:cNvSpPr txBox="1"/>
          <p:nvPr/>
        </p:nvSpPr>
        <p:spPr>
          <a:xfrm>
            <a:off x="3280776" y="2571487"/>
            <a:ext cx="44087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t>
            </a:r>
          </a:p>
        </p:txBody>
      </p:sp>
      <p:sp>
        <p:nvSpPr>
          <p:cNvPr id="34" name="TextBox 33"/>
          <p:cNvSpPr txBox="1"/>
          <p:nvPr/>
        </p:nvSpPr>
        <p:spPr>
          <a:xfrm>
            <a:off x="5740841" y="2554090"/>
            <a:ext cx="440872" cy="646331"/>
          </a:xfrm>
          <a:prstGeom prst="rect">
            <a:avLst/>
          </a:prstGeom>
          <a:noFill/>
        </p:spPr>
        <p:txBody>
          <a:bodyPr wrap="square" rtlCol="0" anchor="t">
            <a:spAutoFit/>
          </a:bodyPr>
          <a:lstStyle/>
          <a:p>
            <a:r>
              <a:rPr lang="en-US" sz="3600" b="1" dirty="0">
                <a:latin typeface="Arial" panose="020B0604020202020204" pitchFamily="34" charset="0"/>
                <a:cs typeface="Arial" panose="020B0604020202020204" pitchFamily="34" charset="0"/>
              </a:rPr>
              <a:t>=</a:t>
            </a:r>
          </a:p>
        </p:txBody>
      </p:sp>
      <p:cxnSp>
        <p:nvCxnSpPr>
          <p:cNvPr id="35" name="Straight Connector 34"/>
          <p:cNvCxnSpPr/>
          <p:nvPr/>
        </p:nvCxnSpPr>
        <p:spPr>
          <a:xfrm>
            <a:off x="577516" y="4458599"/>
            <a:ext cx="7796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Content Placeholder 4"/>
          <p:cNvSpPr txBox="1">
            <a:spLocks/>
          </p:cNvSpPr>
          <p:nvPr/>
        </p:nvSpPr>
        <p:spPr>
          <a:xfrm>
            <a:off x="581536" y="4630341"/>
            <a:ext cx="7817133" cy="946547"/>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461963" indent="-2317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684213" indent="-2222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2301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5000"/>
              </a:lnSpc>
              <a:spcBef>
                <a:spcPts val="0"/>
              </a:spcBef>
            </a:pPr>
            <a:r>
              <a:rPr lang="en-US" sz="3000" dirty="0">
                <a:solidFill>
                  <a:schemeClr val="tx1">
                    <a:lumMod val="65000"/>
                    <a:lumOff val="35000"/>
                  </a:schemeClr>
                </a:solidFill>
                <a:latin typeface="Arial" charset="0"/>
                <a:ea typeface="Arial" charset="0"/>
                <a:cs typeface="Arial" charset="0"/>
              </a:rPr>
              <a:t>A DMR ecosystem</a:t>
            </a:r>
            <a:endParaRPr lang="en-US" sz="3000" dirty="0">
              <a:solidFill>
                <a:schemeClr val="tx1">
                  <a:lumMod val="65000"/>
                  <a:lumOff val="35000"/>
                </a:schemeClr>
              </a:solidFill>
              <a:latin typeface="Arial"/>
              <a:ea typeface="Arial" charset="0"/>
              <a:cs typeface="Arial" charset="0"/>
            </a:endParaRPr>
          </a:p>
          <a:p>
            <a:pPr algn="ctr">
              <a:lnSpc>
                <a:spcPct val="85000"/>
              </a:lnSpc>
              <a:spcBef>
                <a:spcPts val="0"/>
              </a:spcBef>
            </a:pPr>
            <a:r>
              <a:rPr lang="en-US" sz="2700" b="0" dirty="0">
                <a:solidFill>
                  <a:schemeClr val="tx1">
                    <a:lumMod val="65000"/>
                    <a:lumOff val="35000"/>
                  </a:schemeClr>
                </a:solidFill>
                <a:latin typeface="Arial" charset="0"/>
                <a:ea typeface="Arial" charset="0"/>
                <a:cs typeface="Arial" charset="0"/>
              </a:rPr>
              <a:t>of voice, mapping, and data</a:t>
            </a:r>
            <a:endParaRPr lang="en-US" sz="3000" b="0" dirty="0">
              <a:solidFill>
                <a:schemeClr val="tx1">
                  <a:lumMod val="65000"/>
                  <a:lumOff val="35000"/>
                </a:schemeClr>
              </a:solidFill>
              <a:latin typeface="Arial" charset="0"/>
              <a:ea typeface="Arial" charset="0"/>
              <a:cs typeface="Arial" charset="0"/>
            </a:endParaRPr>
          </a:p>
        </p:txBody>
      </p:sp>
      <p:pic>
        <p:nvPicPr>
          <p:cNvPr id="37" name="Picture 36"/>
          <p:cNvPicPr>
            <a:picLocks noChangeAspect="1"/>
          </p:cNvPicPr>
          <p:nvPr/>
        </p:nvPicPr>
        <p:blipFill rotWithShape="1">
          <a:blip r:embed="rId6"/>
          <a:srcRect t="42201"/>
          <a:stretch/>
        </p:blipFill>
        <p:spPr>
          <a:xfrm>
            <a:off x="3628850" y="3797622"/>
            <a:ext cx="2174300" cy="484732"/>
          </a:xfrm>
          <a:prstGeom prst="rect">
            <a:avLst/>
          </a:prstGeom>
        </p:spPr>
      </p:pic>
      <p:sp>
        <p:nvSpPr>
          <p:cNvPr id="38" name="TextBox 37"/>
          <p:cNvSpPr txBox="1"/>
          <p:nvPr/>
        </p:nvSpPr>
        <p:spPr>
          <a:xfrm>
            <a:off x="8440820" y="3936337"/>
            <a:ext cx="317598" cy="176972"/>
          </a:xfrm>
          <a:prstGeom prst="rect">
            <a:avLst/>
          </a:prstGeom>
          <a:noFill/>
        </p:spPr>
        <p:txBody>
          <a:bodyPr wrap="square" rtlCol="0">
            <a:spAutoFit/>
          </a:bodyPr>
          <a:lstStyle/>
          <a:p>
            <a:r>
              <a:rPr lang="en-US" sz="825" baseline="30000" dirty="0">
                <a:latin typeface="Arial" panose="020B0604020202020204" pitchFamily="34" charset="0"/>
                <a:cs typeface="Arial" panose="020B0604020202020204" pitchFamily="34" charset="0"/>
              </a:rPr>
              <a:t>TM</a:t>
            </a:r>
          </a:p>
        </p:txBody>
      </p:sp>
      <p:sp>
        <p:nvSpPr>
          <p:cNvPr id="39" name="Content Placeholder 4"/>
          <p:cNvSpPr txBox="1">
            <a:spLocks/>
          </p:cNvSpPr>
          <p:nvPr/>
        </p:nvSpPr>
        <p:spPr>
          <a:xfrm>
            <a:off x="3933253" y="1964218"/>
            <a:ext cx="1942724" cy="3297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461963" indent="-2317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684213" indent="-2222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2301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50" dirty="0">
                <a:solidFill>
                  <a:schemeClr val="tx1">
                    <a:lumMod val="75000"/>
                    <a:lumOff val="25000"/>
                  </a:schemeClr>
                </a:solidFill>
                <a:latin typeface="Arial" charset="0"/>
                <a:ea typeface="Arial" charset="0"/>
                <a:cs typeface="Arial" charset="0"/>
              </a:rPr>
              <a:t>LATITUDE</a:t>
            </a:r>
            <a:r>
              <a:rPr lang="en-US" sz="750" b="0" dirty="0">
                <a:solidFill>
                  <a:schemeClr val="tx1">
                    <a:lumMod val="75000"/>
                    <a:lumOff val="25000"/>
                  </a:schemeClr>
                </a:solidFill>
                <a:latin typeface="Arial" charset="0"/>
                <a:ea typeface="Arial" charset="0"/>
                <a:cs typeface="Arial" charset="0"/>
              </a:rPr>
              <a:t>: 36.132229 </a:t>
            </a:r>
            <a:br>
              <a:rPr lang="en-US" sz="750" b="0" dirty="0">
                <a:solidFill>
                  <a:schemeClr val="tx1">
                    <a:lumMod val="75000"/>
                    <a:lumOff val="25000"/>
                  </a:schemeClr>
                </a:solidFill>
                <a:latin typeface="Arial" charset="0"/>
                <a:ea typeface="Arial" charset="0"/>
                <a:cs typeface="Arial" charset="0"/>
              </a:rPr>
            </a:br>
            <a:r>
              <a:rPr lang="en-US" sz="750" dirty="0">
                <a:solidFill>
                  <a:schemeClr val="tx1">
                    <a:lumMod val="75000"/>
                    <a:lumOff val="25000"/>
                  </a:schemeClr>
                </a:solidFill>
                <a:latin typeface="Arial" charset="0"/>
                <a:ea typeface="Arial" charset="0"/>
                <a:cs typeface="Arial" charset="0"/>
              </a:rPr>
              <a:t>LONGITUDE</a:t>
            </a:r>
            <a:r>
              <a:rPr lang="en-US" sz="750" b="0" dirty="0">
                <a:solidFill>
                  <a:schemeClr val="tx1">
                    <a:lumMod val="75000"/>
                    <a:lumOff val="25000"/>
                  </a:schemeClr>
                </a:solidFill>
                <a:latin typeface="Arial" charset="0"/>
                <a:ea typeface="Arial" charset="0"/>
                <a:cs typeface="Arial" charset="0"/>
              </a:rPr>
              <a:t>: -115.155251</a:t>
            </a:r>
          </a:p>
        </p:txBody>
      </p:sp>
      <p:grpSp>
        <p:nvGrpSpPr>
          <p:cNvPr id="40" name="Group 39"/>
          <p:cNvGrpSpPr/>
          <p:nvPr/>
        </p:nvGrpSpPr>
        <p:grpSpPr>
          <a:xfrm>
            <a:off x="5971630" y="1682520"/>
            <a:ext cx="3072006" cy="2258436"/>
            <a:chOff x="7962173" y="1100360"/>
            <a:chExt cx="4096008" cy="3011248"/>
          </a:xfrm>
        </p:grpSpPr>
        <p:grpSp>
          <p:nvGrpSpPr>
            <p:cNvPr id="41" name="Group 40"/>
            <p:cNvGrpSpPr/>
            <p:nvPr/>
          </p:nvGrpSpPr>
          <p:grpSpPr>
            <a:xfrm>
              <a:off x="7962173" y="1100360"/>
              <a:ext cx="4096008" cy="3011248"/>
              <a:chOff x="7962173" y="1100360"/>
              <a:chExt cx="4096008" cy="3011248"/>
            </a:xfrm>
          </p:grpSpPr>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2173" y="1100360"/>
                <a:ext cx="4096008" cy="3011248"/>
              </a:xfrm>
              <a:prstGeom prst="rect">
                <a:avLst/>
              </a:prstGeom>
            </p:spPr>
          </p:pic>
          <p:pic>
            <p:nvPicPr>
              <p:cNvPr id="44" name="Picture 43"/>
              <p:cNvPicPr>
                <a:picLocks noChangeAspect="1"/>
              </p:cNvPicPr>
              <p:nvPr/>
            </p:nvPicPr>
            <p:blipFill>
              <a:blip r:embed="rId8"/>
              <a:stretch>
                <a:fillRect/>
              </a:stretch>
            </p:blipFill>
            <p:spPr>
              <a:xfrm>
                <a:off x="9640245" y="2868641"/>
                <a:ext cx="122186" cy="172746"/>
              </a:xfrm>
              <a:prstGeom prst="rect">
                <a:avLst/>
              </a:prstGeom>
            </p:spPr>
          </p:pic>
        </p:grpSp>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50731" y="3090604"/>
              <a:ext cx="807450" cy="863440"/>
            </a:xfrm>
            <a:prstGeom prst="rect">
              <a:avLst/>
            </a:prstGeom>
          </p:spPr>
        </p:pic>
      </p:grpSp>
      <p:pic>
        <p:nvPicPr>
          <p:cNvPr id="45" name="Picture 44"/>
          <p:cNvPicPr>
            <a:picLocks noChangeAspect="1"/>
          </p:cNvPicPr>
          <p:nvPr/>
        </p:nvPicPr>
        <p:blipFill>
          <a:blip r:embed="rId8"/>
          <a:stretch>
            <a:fillRect/>
          </a:stretch>
        </p:blipFill>
        <p:spPr>
          <a:xfrm>
            <a:off x="3646946" y="1933400"/>
            <a:ext cx="276225" cy="390525"/>
          </a:xfrm>
          <a:prstGeom prst="rect">
            <a:avLst/>
          </a:prstGeom>
        </p:spPr>
      </p:pic>
    </p:spTree>
    <p:extLst>
      <p:ext uri="{BB962C8B-B14F-4D97-AF65-F5344CB8AC3E}">
        <p14:creationId xmlns:p14="http://schemas.microsoft.com/office/powerpoint/2010/main" val="98099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p:nvPr>
        </p:nvSpPr>
        <p:spPr/>
        <p:txBody>
          <a:bodyPr/>
          <a:lstStyle/>
          <a:p>
            <a:r>
              <a:rPr lang="en-US" dirty="0"/>
              <a:t>Field-tested integrated solutions</a:t>
            </a:r>
          </a:p>
        </p:txBody>
      </p:sp>
      <p:pic>
        <p:nvPicPr>
          <p:cNvPr id="36" name="Picture 35"/>
          <p:cNvPicPr>
            <a:picLocks noChangeAspect="1"/>
          </p:cNvPicPr>
          <p:nvPr/>
        </p:nvPicPr>
        <p:blipFill rotWithShape="1">
          <a:blip r:embed="rId3" cstate="print">
            <a:extLst>
              <a:ext uri="{28A0092B-C50C-407E-A947-70E740481C1C}">
                <a14:useLocalDpi xmlns:a14="http://schemas.microsoft.com/office/drawing/2010/main" val="0"/>
              </a:ext>
            </a:extLst>
          </a:blip>
          <a:srcRect l="10601" t="21477" r="11041" b="32463"/>
          <a:stretch/>
        </p:blipFill>
        <p:spPr>
          <a:xfrm>
            <a:off x="3885628" y="4415952"/>
            <a:ext cx="1410593" cy="547238"/>
          </a:xfrm>
          <a:prstGeom prst="rect">
            <a:avLst/>
          </a:prstGeom>
        </p:spPr>
      </p:pic>
      <p:sp>
        <p:nvSpPr>
          <p:cNvPr id="37" name="Content Placeholder 2"/>
          <p:cNvSpPr txBox="1">
            <a:spLocks/>
          </p:cNvSpPr>
          <p:nvPr/>
        </p:nvSpPr>
        <p:spPr>
          <a:xfrm>
            <a:off x="354014" y="3495856"/>
            <a:ext cx="8328025" cy="212408"/>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461963" indent="-2317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684213" indent="-2222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2301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500" b="0" dirty="0"/>
              <a:t>SOME OF OUR JOINT UTILITY ACCOUNTS</a:t>
            </a:r>
            <a:endParaRPr lang="en-US" sz="1500" b="0" dirty="0">
              <a:solidFill>
                <a:srgbClr val="000000"/>
              </a:solidFill>
              <a:latin typeface="Arial"/>
            </a:endParaRPr>
          </a:p>
        </p:txBody>
      </p:sp>
      <p:sp>
        <p:nvSpPr>
          <p:cNvPr id="38" name="Rounded Rectangle 37"/>
          <p:cNvSpPr/>
          <p:nvPr/>
        </p:nvSpPr>
        <p:spPr>
          <a:xfrm>
            <a:off x="743587" y="4007560"/>
            <a:ext cx="1322798" cy="1322798"/>
          </a:xfrm>
          <a:prstGeom prst="round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ounded Rectangle 38"/>
          <p:cNvSpPr/>
          <p:nvPr/>
        </p:nvSpPr>
        <p:spPr>
          <a:xfrm>
            <a:off x="2340568" y="4007560"/>
            <a:ext cx="1322798" cy="1322798"/>
          </a:xfrm>
          <a:prstGeom prst="round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ounded Rectangle 39"/>
          <p:cNvSpPr/>
          <p:nvPr/>
        </p:nvSpPr>
        <p:spPr>
          <a:xfrm>
            <a:off x="3937548" y="4007560"/>
            <a:ext cx="1322798" cy="1322798"/>
          </a:xfrm>
          <a:prstGeom prst="round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ounded Rectangle 40"/>
          <p:cNvSpPr/>
          <p:nvPr/>
        </p:nvSpPr>
        <p:spPr>
          <a:xfrm>
            <a:off x="5521650" y="4007560"/>
            <a:ext cx="1322798" cy="1322798"/>
          </a:xfrm>
          <a:prstGeom prst="round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ounded Rectangle 41"/>
          <p:cNvSpPr/>
          <p:nvPr/>
        </p:nvSpPr>
        <p:spPr>
          <a:xfrm>
            <a:off x="7118629" y="4007560"/>
            <a:ext cx="1322798" cy="1322798"/>
          </a:xfrm>
          <a:prstGeom prst="round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212" y="4366945"/>
            <a:ext cx="1273548" cy="604026"/>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3355" y="4449909"/>
            <a:ext cx="1042139" cy="503505"/>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0193" y="4600436"/>
            <a:ext cx="1125711" cy="13704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8197" y="4527663"/>
            <a:ext cx="1115475" cy="323816"/>
          </a:xfrm>
          <a:prstGeom prst="rect">
            <a:avLst/>
          </a:prstGeom>
        </p:spPr>
      </p:pic>
      <p:grpSp>
        <p:nvGrpSpPr>
          <p:cNvPr id="3" name="Group 2"/>
          <p:cNvGrpSpPr/>
          <p:nvPr/>
        </p:nvGrpSpPr>
        <p:grpSpPr>
          <a:xfrm>
            <a:off x="1666222" y="1989914"/>
            <a:ext cx="5622519" cy="1064663"/>
            <a:chOff x="3284474" y="1918446"/>
            <a:chExt cx="5371001" cy="1017036"/>
          </a:xfrm>
        </p:grpSpPr>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48221" y="2110345"/>
              <a:ext cx="1807254" cy="633238"/>
            </a:xfrm>
            <a:prstGeom prst="rect">
              <a:avLst/>
            </a:prstGeom>
          </p:spPr>
        </p:pic>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4474" y="1918446"/>
              <a:ext cx="2324654" cy="1017036"/>
            </a:xfrm>
            <a:prstGeom prst="rect">
              <a:avLst/>
            </a:prstGeom>
          </p:spPr>
        </p:pic>
        <p:sp>
          <p:nvSpPr>
            <p:cNvPr id="53" name="TextBox 52"/>
            <p:cNvSpPr txBox="1"/>
            <p:nvPr/>
          </p:nvSpPr>
          <p:spPr>
            <a:xfrm>
              <a:off x="5934760" y="1974521"/>
              <a:ext cx="587829" cy="617418"/>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4093569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p:nvPr>
        </p:nvSpPr>
        <p:spPr/>
        <p:txBody>
          <a:bodyPr/>
          <a:lstStyle/>
          <a:p>
            <a:r>
              <a:rPr lang="en-US" dirty="0"/>
              <a:t>Field-tested integrated solutions</a:t>
            </a:r>
          </a:p>
        </p:txBody>
      </p:sp>
      <p:sp>
        <p:nvSpPr>
          <p:cNvPr id="37" name="Content Placeholder 2"/>
          <p:cNvSpPr txBox="1">
            <a:spLocks/>
          </p:cNvSpPr>
          <p:nvPr/>
        </p:nvSpPr>
        <p:spPr>
          <a:xfrm>
            <a:off x="354014" y="3551034"/>
            <a:ext cx="8328025" cy="212408"/>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461963" indent="-2317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684213" indent="-2222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14400" indent="-2301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500" b="0" dirty="0"/>
              <a:t>SOME OF OUR JOINT PUBLIC SAFETY ACCOUNTS</a:t>
            </a:r>
            <a:endParaRPr lang="en-US" sz="1500" b="0" dirty="0">
              <a:solidFill>
                <a:srgbClr val="000000"/>
              </a:solidFill>
              <a:latin typeface="Arial"/>
            </a:endParaRPr>
          </a:p>
        </p:txBody>
      </p:sp>
      <p:sp>
        <p:nvSpPr>
          <p:cNvPr id="38" name="Rounded Rectangle 37"/>
          <p:cNvSpPr/>
          <p:nvPr/>
        </p:nvSpPr>
        <p:spPr>
          <a:xfrm>
            <a:off x="743587" y="4007560"/>
            <a:ext cx="1322798" cy="1322798"/>
          </a:xfrm>
          <a:prstGeom prst="round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ounded Rectangle 38"/>
          <p:cNvSpPr/>
          <p:nvPr/>
        </p:nvSpPr>
        <p:spPr>
          <a:xfrm>
            <a:off x="2340568" y="4007560"/>
            <a:ext cx="1322798" cy="1322798"/>
          </a:xfrm>
          <a:prstGeom prst="round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ounded Rectangle 39"/>
          <p:cNvSpPr/>
          <p:nvPr/>
        </p:nvSpPr>
        <p:spPr>
          <a:xfrm>
            <a:off x="3937548" y="4007560"/>
            <a:ext cx="1322798" cy="1322798"/>
          </a:xfrm>
          <a:prstGeom prst="round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ounded Rectangle 40"/>
          <p:cNvSpPr/>
          <p:nvPr/>
        </p:nvSpPr>
        <p:spPr>
          <a:xfrm>
            <a:off x="5521650" y="4007560"/>
            <a:ext cx="1322798" cy="1322798"/>
          </a:xfrm>
          <a:prstGeom prst="round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ounded Rectangle 41"/>
          <p:cNvSpPr/>
          <p:nvPr/>
        </p:nvSpPr>
        <p:spPr>
          <a:xfrm>
            <a:off x="7118629" y="4007560"/>
            <a:ext cx="1322798" cy="1322798"/>
          </a:xfrm>
          <a:prstGeom prst="round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1666222" y="1989914"/>
            <a:ext cx="5622519" cy="1064663"/>
            <a:chOff x="3284474" y="1918446"/>
            <a:chExt cx="5371001" cy="1017036"/>
          </a:xfrm>
        </p:grpSpPr>
        <p:pic>
          <p:nvPicPr>
            <p:cNvPr id="51" name="Pictur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8221" y="2110345"/>
              <a:ext cx="1807254" cy="633238"/>
            </a:xfrm>
            <a:prstGeom prst="rect">
              <a:avLst/>
            </a:prstGeom>
          </p:spPr>
        </p:pic>
        <p:pic>
          <p:nvPicPr>
            <p:cNvPr id="52" name="Picture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4474" y="1918446"/>
              <a:ext cx="2324654" cy="1017036"/>
            </a:xfrm>
            <a:prstGeom prst="rect">
              <a:avLst/>
            </a:prstGeom>
          </p:spPr>
        </p:pic>
        <p:sp>
          <p:nvSpPr>
            <p:cNvPr id="53" name="TextBox 52"/>
            <p:cNvSpPr txBox="1"/>
            <p:nvPr/>
          </p:nvSpPr>
          <p:spPr>
            <a:xfrm>
              <a:off x="5934760" y="1974521"/>
              <a:ext cx="587829" cy="617418"/>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t>
              </a:r>
            </a:p>
          </p:txBody>
        </p:sp>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5432" y="4419705"/>
            <a:ext cx="1075272" cy="559334"/>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615" y="4161959"/>
            <a:ext cx="902742" cy="1074825"/>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5082" y="4082407"/>
            <a:ext cx="881706" cy="1160141"/>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3201" y="4116094"/>
            <a:ext cx="939695" cy="1114928"/>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87320" y="4112114"/>
            <a:ext cx="1229291" cy="1124670"/>
          </a:xfrm>
          <a:prstGeom prst="rect">
            <a:avLst/>
          </a:prstGeom>
        </p:spPr>
      </p:pic>
    </p:spTree>
    <p:extLst>
      <p:ext uri="{BB962C8B-B14F-4D97-AF65-F5344CB8AC3E}">
        <p14:creationId xmlns:p14="http://schemas.microsoft.com/office/powerpoint/2010/main" val="3193299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p:txBody>
          <a:bodyPr/>
          <a:lstStyle/>
          <a:p>
            <a:r>
              <a:rPr lang="en-US" dirty="0"/>
              <a:t>Utilities rely on Avtec VoIP dispatch solutions</a:t>
            </a:r>
          </a:p>
        </p:txBody>
      </p:sp>
      <p:sp>
        <p:nvSpPr>
          <p:cNvPr id="7" name="Title 3"/>
          <p:cNvSpPr txBox="1">
            <a:spLocks/>
          </p:cNvSpPr>
          <p:nvPr/>
        </p:nvSpPr>
        <p:spPr>
          <a:xfrm>
            <a:off x="98981" y="899286"/>
            <a:ext cx="6929580" cy="545977"/>
          </a:xfrm>
          <a:prstGeom prst="rect">
            <a:avLst/>
          </a:prstGeom>
        </p:spPr>
        <p:txBody>
          <a:bodyPr anchor="ctr">
            <a:normAutofit fontScale="97500"/>
          </a:bodyPr>
          <a:lstStyle>
            <a:lvl1pPr algn="l" defTabSz="914400" rtl="0" eaLnBrk="1" latinLnBrk="0" hangingPunct="1">
              <a:lnSpc>
                <a:spcPct val="90000"/>
              </a:lnSpc>
              <a:spcBef>
                <a:spcPct val="0"/>
              </a:spcBef>
              <a:buNone/>
              <a:defRPr sz="2400" b="0" kern="1200">
                <a:solidFill>
                  <a:srgbClr val="CF102D"/>
                </a:solidFill>
                <a:latin typeface="Arial" panose="020B0604020202020204" pitchFamily="34" charset="0"/>
                <a:ea typeface="+mj-ea"/>
                <a:cs typeface="Arial" panose="020B0604020202020204" pitchFamily="34" charset="0"/>
              </a:defRPr>
            </a:lvl1pPr>
          </a:lstStyle>
          <a:p>
            <a:endParaRPr lang="en-US" sz="1800" dirty="0">
              <a:latin typeface="Arial"/>
            </a:endParaRPr>
          </a:p>
        </p:txBody>
      </p:sp>
      <p:sp>
        <p:nvSpPr>
          <p:cNvPr id="3" name="TextBox 2"/>
          <p:cNvSpPr txBox="1"/>
          <p:nvPr/>
        </p:nvSpPr>
        <p:spPr>
          <a:xfrm>
            <a:off x="3538448" y="3253183"/>
            <a:ext cx="2057400" cy="300082"/>
          </a:xfrm>
          <a:prstGeom prst="rect">
            <a:avLst/>
          </a:prstGeom>
        </p:spPr>
        <p:txBody>
          <a:bodyPr wrap="square" rtlCol="0">
            <a:spAutoFit/>
          </a:bodyPr>
          <a:lstStyle/>
          <a:p>
            <a:pPr algn="ctr"/>
            <a:r>
              <a:rPr lang="en-US" sz="1350" dirty="0">
                <a:solidFill>
                  <a:srgbClr val="FFFFFF"/>
                </a:solidFill>
                <a:latin typeface="Arial" panose="020B0604020202020204" pitchFamily="34" charset="0"/>
                <a:cs typeface="Arial" panose="020B0604020202020204" pitchFamily="34" charset="0"/>
              </a:rPr>
              <a:t>Use Utility Map</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882" b="2136"/>
          <a:stretch/>
        </p:blipFill>
        <p:spPr>
          <a:xfrm>
            <a:off x="997281" y="1542000"/>
            <a:ext cx="7058699" cy="4115850"/>
          </a:xfrm>
          <a:prstGeom prst="rect">
            <a:avLst/>
          </a:prstGeom>
        </p:spPr>
      </p:pic>
    </p:spTree>
    <p:extLst>
      <p:ext uri="{BB962C8B-B14F-4D97-AF65-F5344CB8AC3E}">
        <p14:creationId xmlns:p14="http://schemas.microsoft.com/office/powerpoint/2010/main" val="335011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slide templa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owerPoint_Template_4x3_Proprietary_NON-Export.pptx" id="{AFC39789-0549-4EA3-A93A-E0183B28DB62}" vid="{41B0D11A-77C2-4241-8EF5-6440320FCA8F}"/>
    </a:ext>
  </a:extLst>
</a:theme>
</file>

<file path=ppt/theme/theme2.xml><?xml version="1.0" encoding="utf-8"?>
<a:theme xmlns:a="http://schemas.openxmlformats.org/drawingml/2006/main" name="Custome master">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owerPoint_Template_4x3_Proprietary_NON-Export.pptx" id="{AFC39789-0549-4EA3-A93A-E0183B28DB62}" vid="{F1173F18-104E-405A-89A8-08F16C54A5E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4x3_Proprietary_NON-Export</Template>
  <TotalTime>23</TotalTime>
  <Words>371</Words>
  <Application>Microsoft Office PowerPoint</Application>
  <PresentationFormat>On-screen Show (4:3)</PresentationFormat>
  <Paragraphs>98</Paragraphs>
  <Slides>17</Slides>
  <Notes>13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MS PGothic</vt:lpstr>
      <vt:lpstr>Arial</vt:lpstr>
      <vt:lpstr>Calibri</vt:lpstr>
      <vt:lpstr>Title slide template</vt:lpstr>
      <vt:lpstr>Custome master</vt:lpstr>
      <vt:lpstr>Avtec and Harris Solutions</vt:lpstr>
      <vt:lpstr>A DMR ecosystem built on open standards</vt:lpstr>
      <vt:lpstr>Avtec + EnableLocation: track radio resources  in the field</vt:lpstr>
      <vt:lpstr>First Responders rely on Avtec VoIP dispatch solutions</vt:lpstr>
      <vt:lpstr>One platform. Multiple technologies</vt:lpstr>
      <vt:lpstr>A DMR ecosystem built on open standards</vt:lpstr>
      <vt:lpstr>Field-tested integrated solutions</vt:lpstr>
      <vt:lpstr>Field-tested integrated solutions</vt:lpstr>
      <vt:lpstr>Utilities rely on Avtec VoIP dispatch solutions</vt:lpstr>
      <vt:lpstr>A suite of Avtec dispatch solutions for Harris radio systems</vt:lpstr>
      <vt:lpstr>Avtec Mini SIP Console keeps you connected</vt:lpstr>
      <vt:lpstr>100% customizable GUI that exactly fits your operations </vt:lpstr>
      <vt:lpstr>A DMR Ecosystem Built on Open Standards</vt:lpstr>
      <vt:lpstr>Go mobile with Avtec Ranger or Mobile Scout</vt:lpstr>
      <vt:lpstr>PowerPoint Presentation</vt:lpstr>
      <vt:lpstr>Avtec VoIP dispatch solutions with Harris radio systems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Avtec and Harris Solutions</dc:title>
  <dc:creator>Ratzel, Donna (U.S. Person)</dc:creator>
  <cp:lastModifiedBy>Hayes, Shelley (Unknown)</cp:lastModifiedBy>
  <cp:revision>5</cp:revision>
  <dcterms:created xsi:type="dcterms:W3CDTF">2017-03-24T13:59:23Z</dcterms:created>
  <dcterms:modified xsi:type="dcterms:W3CDTF">2017-03-24T20:36:54Z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0f8045a3-3e99-45e2-baa4-d6a39e7126eb</vt:lpwstr>
  </property>
  <property fmtid="{D5CDD505-2E9C-101B-9397-08002B2CF9AE}" pid="3" name="TITUS">
    <vt:lpwstr>&lt;div style="text-align: center;"&gt;&lt;span style="font-family: Arial; font-size: 12px; color: rgb(255, 0, 0);"&gt; Categorization: Select Categorization Level&lt;/span&gt;&lt;/div&gt;&lt;div style="text-align: center;"&gt;&lt;span style="font-family: Arial; font-size: x-small;"&gt;&lt;br&gt;</vt:lpwstr>
  </property>
  <property fmtid="{D5CDD505-2E9C-101B-9397-08002B2CF9AE}" pid="4" name="DocumentMarkings">
    <vt:lpwstr> &lt;p align="center"&gt; &lt;/p&gt;</vt:lpwstr>
  </property>
  <property fmtid="{D5CDD505-2E9C-101B-9397-08002B2CF9AE}" pid="5" name="CLASSIFICATION">
    <vt:lpwstr>General</vt:lpwstr>
  </property>
</Properties>
</file>